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9" r:id="rId3"/>
    <p:sldId id="257" r:id="rId4"/>
    <p:sldId id="258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84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6D6B"/>
    <a:srgbClr val="243200"/>
    <a:srgbClr val="7F7F7F"/>
    <a:srgbClr val="413B44"/>
    <a:srgbClr val="FFFFFF"/>
    <a:srgbClr val="2931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95" autoAdjust="0"/>
    <p:restoredTop sz="94660"/>
  </p:normalViewPr>
  <p:slideViewPr>
    <p:cSldViewPr snapToGrid="0">
      <p:cViewPr>
        <p:scale>
          <a:sx n="75" d="100"/>
          <a:sy n="75" d="100"/>
        </p:scale>
        <p:origin x="-972" y="-654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33355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24551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27812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3322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2788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513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5545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3338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7070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6135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089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822830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8579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974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605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80670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83275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54973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22455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579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26624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17584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20689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AD78C-19F9-4C54-97E4-B5F9F9409B9D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23/5/2022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D03CF-FCE0-4C06-8F0F-84046C781959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8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hyperlink" Target="https://pixabay.com/illustrations/eye-icon-symbol-look-vision-see-1915454/" TargetMode="External"/><Relationship Id="rId18" Type="http://schemas.openxmlformats.org/officeDocument/2006/relationships/image" Target="../media/image14.png"/><Relationship Id="rId26" Type="http://schemas.openxmlformats.org/officeDocument/2006/relationships/image" Target="../media/image20.png"/><Relationship Id="rId3" Type="http://schemas.openxmlformats.org/officeDocument/2006/relationships/image" Target="../media/image2.png"/><Relationship Id="rId21" Type="http://schemas.openxmlformats.org/officeDocument/2006/relationships/hyperlink" Target="https://www.freepngimg.com/png/64835-logo-computer-gmail-email-icons-free-png-hq" TargetMode="External"/><Relationship Id="rId7" Type="http://schemas.openxmlformats.org/officeDocument/2006/relationships/image" Target="../media/image6.jpeg"/><Relationship Id="rId17" Type="http://schemas.openxmlformats.org/officeDocument/2006/relationships/image" Target="../media/image13.png"/><Relationship Id="rId25" Type="http://schemas.openxmlformats.org/officeDocument/2006/relationships/image" Target="../media/image19.png"/><Relationship Id="rId2" Type="http://schemas.openxmlformats.org/officeDocument/2006/relationships/image" Target="../media/image1.jpg"/><Relationship Id="rId16" Type="http://schemas.openxmlformats.org/officeDocument/2006/relationships/image" Target="../media/image12.jpe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jpeg"/><Relationship Id="rId24" Type="http://schemas.openxmlformats.org/officeDocument/2006/relationships/hyperlink" Target="https://www.freepngimg.com/png/62663-vector-map-google-center-icons-maps-computer" TargetMode="External"/><Relationship Id="rId5" Type="http://schemas.openxmlformats.org/officeDocument/2006/relationships/image" Target="../media/image4.jpeg"/><Relationship Id="rId15" Type="http://schemas.openxmlformats.org/officeDocument/2006/relationships/image" Target="../media/image11.jpeg"/><Relationship Id="rId23" Type="http://schemas.openxmlformats.org/officeDocument/2006/relationships/image" Target="../media/image18.png"/><Relationship Id="rId10" Type="http://schemas.openxmlformats.org/officeDocument/2006/relationships/image" Target="../media/image9.png"/><Relationship Id="rId19" Type="http://schemas.openxmlformats.org/officeDocument/2006/relationships/image" Target="../media/image15.png"/><Relationship Id="rId4" Type="http://schemas.openxmlformats.org/officeDocument/2006/relationships/image" Target="../media/image3.jpg"/><Relationship Id="rId9" Type="http://schemas.openxmlformats.org/officeDocument/2006/relationships/image" Target="../media/image8.jpeg"/><Relationship Id="rId14" Type="http://schemas.openxmlformats.org/officeDocument/2006/relationships/image" Target="../media/image10.jpeg"/><Relationship Id="rId2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hyperlink" Target="https://pixabay.com/illustrations/eye-icon-symbol-look-vision-see-1915454/" TargetMode="External"/><Relationship Id="rId12" Type="http://schemas.openxmlformats.org/officeDocument/2006/relationships/image" Target="../media/image15.png"/><Relationship Id="rId17" Type="http://schemas.openxmlformats.org/officeDocument/2006/relationships/hyperlink" Target="https://www.freepngimg.com/png/62663-vector-map-google-center-icons-maps-computer" TargetMode="External"/><Relationship Id="rId2" Type="http://schemas.openxmlformats.org/officeDocument/2006/relationships/image" Target="../media/image1.jp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10.jpeg"/><Relationship Id="rId15" Type="http://schemas.openxmlformats.org/officeDocument/2006/relationships/image" Target="../media/image17.png"/><Relationship Id="rId10" Type="http://schemas.openxmlformats.org/officeDocument/2006/relationships/image" Target="../media/image13.png"/><Relationship Id="rId4" Type="http://schemas.openxmlformats.org/officeDocument/2006/relationships/image" Target="../media/image7.jpeg"/><Relationship Id="rId9" Type="http://schemas.openxmlformats.org/officeDocument/2006/relationships/image" Target="../media/image12.jpeg"/><Relationship Id="rId14" Type="http://schemas.openxmlformats.org/officeDocument/2006/relationships/hyperlink" Target="https://www.freepngimg.com/png/64835-logo-computer-gmail-email-icons-free-png-hq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hyperlink" Target="https://www.freepngimg.com/png/62663-vector-map-google-center-icons-maps-computer" TargetMode="External"/><Relationship Id="rId18" Type="http://schemas.openxmlformats.org/officeDocument/2006/relationships/image" Target="../media/image22.jpeg"/><Relationship Id="rId3" Type="http://schemas.openxmlformats.org/officeDocument/2006/relationships/image" Target="../media/image2.png"/><Relationship Id="rId21" Type="http://schemas.openxmlformats.org/officeDocument/2006/relationships/image" Target="../media/image25.jpeg"/><Relationship Id="rId7" Type="http://schemas.openxmlformats.org/officeDocument/2006/relationships/image" Target="../media/image14.png"/><Relationship Id="rId12" Type="http://schemas.openxmlformats.org/officeDocument/2006/relationships/image" Target="../media/image18.png"/><Relationship Id="rId17" Type="http://schemas.openxmlformats.org/officeDocument/2006/relationships/hyperlink" Target="https://pixabay.com/illustrations/eye-icon-symbol-look-vision-see-1915454/" TargetMode="External"/><Relationship Id="rId2" Type="http://schemas.openxmlformats.org/officeDocument/2006/relationships/image" Target="../media/image1.jpg"/><Relationship Id="rId16" Type="http://schemas.openxmlformats.org/officeDocument/2006/relationships/image" Target="../media/image9.png"/><Relationship Id="rId20" Type="http://schemas.openxmlformats.org/officeDocument/2006/relationships/image" Target="../media/image2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24" Type="http://schemas.openxmlformats.org/officeDocument/2006/relationships/image" Target="../media/image27.jpeg"/><Relationship Id="rId5" Type="http://schemas.openxmlformats.org/officeDocument/2006/relationships/image" Target="../media/image12.jpeg"/><Relationship Id="rId15" Type="http://schemas.openxmlformats.org/officeDocument/2006/relationships/image" Target="../media/image11.jpeg"/><Relationship Id="rId23" Type="http://schemas.openxmlformats.org/officeDocument/2006/relationships/hyperlink" Target="https://elimin.ar/eliminar-cuenta-de-mercadopago/" TargetMode="External"/><Relationship Id="rId10" Type="http://schemas.openxmlformats.org/officeDocument/2006/relationships/hyperlink" Target="https://www.freepngimg.com/png/64835-logo-computer-gmail-email-icons-free-png-hq" TargetMode="External"/><Relationship Id="rId19" Type="http://schemas.openxmlformats.org/officeDocument/2006/relationships/image" Target="../media/image23.jpeg"/><Relationship Id="rId4" Type="http://schemas.openxmlformats.org/officeDocument/2006/relationships/image" Target="../media/image7.jpeg"/><Relationship Id="rId9" Type="http://schemas.openxmlformats.org/officeDocument/2006/relationships/image" Target="../media/image16.png"/><Relationship Id="rId14" Type="http://schemas.openxmlformats.org/officeDocument/2006/relationships/image" Target="../media/image10.jpeg"/><Relationship Id="rId22" Type="http://schemas.openxmlformats.org/officeDocument/2006/relationships/image" Target="../media/image2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BACKGROUND"/>
          <p:cNvGrpSpPr/>
          <p:nvPr/>
        </p:nvGrpSpPr>
        <p:grpSpPr>
          <a:xfrm>
            <a:off x="-1" y="-4775332"/>
            <a:ext cx="6858001" cy="17028011"/>
            <a:chOff x="-1" y="3156"/>
            <a:chExt cx="6858001" cy="15007445"/>
          </a:xfrm>
        </p:grpSpPr>
        <p:sp>
          <p:nvSpPr>
            <p:cNvPr id="10" name="fondo">
              <a:extLst>
                <a:ext uri="{FF2B5EF4-FFF2-40B4-BE49-F238E27FC236}">
                  <a16:creationId xmlns:a16="http://schemas.microsoft.com/office/drawing/2014/main" xmlns="" id="{D0D24F11-DFA5-4D5C-A09C-331CA20A6343}"/>
                </a:ext>
              </a:extLst>
            </p:cNvPr>
            <p:cNvSpPr/>
            <p:nvPr/>
          </p:nvSpPr>
          <p:spPr>
            <a:xfrm>
              <a:off x="0" y="3166"/>
              <a:ext cx="6858000" cy="15007435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solidFill>
                  <a:prstClr val="white"/>
                </a:solidFill>
                <a:latin typeface="Wingdings" panose="05000000000000000000" pitchFamily="2" charset="2"/>
              </a:endParaRPr>
            </a:p>
          </p:txBody>
        </p:sp>
        <p:sp>
          <p:nvSpPr>
            <p:cNvPr id="6" name="fondo-overlay">
              <a:extLst>
                <a:ext uri="{FF2B5EF4-FFF2-40B4-BE49-F238E27FC236}">
                  <a16:creationId xmlns:a16="http://schemas.microsoft.com/office/drawing/2014/main" xmlns="" id="{26CBA29A-4BD0-4877-BEFC-08D42F99ED89}"/>
                </a:ext>
              </a:extLst>
            </p:cNvPr>
            <p:cNvSpPr/>
            <p:nvPr/>
          </p:nvSpPr>
          <p:spPr>
            <a:xfrm>
              <a:off x="-1" y="3156"/>
              <a:ext cx="6858000" cy="15007433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</p:grpSp>
      <p:grpSp>
        <p:nvGrpSpPr>
          <p:cNvPr id="53" name="52 Grupo"/>
          <p:cNvGrpSpPr/>
          <p:nvPr/>
        </p:nvGrpSpPr>
        <p:grpSpPr>
          <a:xfrm>
            <a:off x="2901951" y="-4571492"/>
            <a:ext cx="3843816" cy="675078"/>
            <a:chOff x="2578100" y="71833"/>
            <a:chExt cx="4194175" cy="738062"/>
          </a:xfrm>
        </p:grpSpPr>
        <p:sp>
          <p:nvSpPr>
            <p:cNvPr id="18" name="Rectángulo: esquinas redondeadas 17">
              <a:extLst>
                <a:ext uri="{FF2B5EF4-FFF2-40B4-BE49-F238E27FC236}">
                  <a16:creationId xmlns:a16="http://schemas.microsoft.com/office/drawing/2014/main" xmlns="" id="{502E2953-DDFA-49EF-8975-90438151B291}"/>
                </a:ext>
              </a:extLst>
            </p:cNvPr>
            <p:cNvSpPr/>
            <p:nvPr/>
          </p:nvSpPr>
          <p:spPr>
            <a:xfrm>
              <a:off x="2578100" y="71833"/>
              <a:ext cx="4194175" cy="738062"/>
            </a:xfrm>
            <a:prstGeom prst="roundRect">
              <a:avLst>
                <a:gd name="adj" fmla="val 1127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xmlns="" id="{CA420C5D-A1CA-44C2-8319-A95CE93D9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711"/>
            <a:stretch/>
          </p:blipFill>
          <p:spPr>
            <a:xfrm>
              <a:off x="2646038" y="188316"/>
              <a:ext cx="4045272" cy="511236"/>
            </a:xfrm>
            <a:prstGeom prst="rect">
              <a:avLst/>
            </a:prstGeom>
          </p:spPr>
        </p:pic>
      </p:grpSp>
      <p:grpSp>
        <p:nvGrpSpPr>
          <p:cNvPr id="30" name="CAROUSEL"/>
          <p:cNvGrpSpPr/>
          <p:nvPr/>
        </p:nvGrpSpPr>
        <p:grpSpPr>
          <a:xfrm>
            <a:off x="85724" y="-3448154"/>
            <a:ext cx="6686551" cy="2627070"/>
            <a:chOff x="85724" y="1330333"/>
            <a:chExt cx="6686551" cy="2627070"/>
          </a:xfrm>
        </p:grpSpPr>
        <p:sp>
          <p:nvSpPr>
            <p:cNvPr id="2" name="image">
              <a:extLst>
                <a:ext uri="{FF2B5EF4-FFF2-40B4-BE49-F238E27FC236}">
                  <a16:creationId xmlns:a16="http://schemas.microsoft.com/office/drawing/2014/main" xmlns="" id="{7DD4D18D-A76E-4EBF-B2FA-61E6E2E06156}"/>
                </a:ext>
              </a:extLst>
            </p:cNvPr>
            <p:cNvSpPr/>
            <p:nvPr/>
          </p:nvSpPr>
          <p:spPr>
            <a:xfrm>
              <a:off x="85724" y="1330333"/>
              <a:ext cx="6686551" cy="2627070"/>
            </a:xfrm>
            <a:prstGeom prst="rect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734" b="-7386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12" name="overlay">
              <a:extLst>
                <a:ext uri="{FF2B5EF4-FFF2-40B4-BE49-F238E27FC236}">
                  <a16:creationId xmlns:a16="http://schemas.microsoft.com/office/drawing/2014/main" xmlns="" id="{DB8CB121-225B-4FD3-B497-142D604EA0DD}"/>
                </a:ext>
              </a:extLst>
            </p:cNvPr>
            <p:cNvSpPr/>
            <p:nvPr/>
          </p:nvSpPr>
          <p:spPr>
            <a:xfrm>
              <a:off x="85724" y="1345319"/>
              <a:ext cx="6686550" cy="2612084"/>
            </a:xfrm>
            <a:prstGeom prst="rect">
              <a:avLst/>
            </a:prstGeom>
            <a:solidFill>
              <a:schemeClr val="tx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xmlns="" id="{B2799EBB-FFB0-4B67-A41C-664A83137C9B}"/>
                </a:ext>
              </a:extLst>
            </p:cNvPr>
            <p:cNvSpPr txBox="1"/>
            <p:nvPr/>
          </p:nvSpPr>
          <p:spPr>
            <a:xfrm>
              <a:off x="154161" y="1937401"/>
              <a:ext cx="36690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2000" dirty="0">
                  <a:solidFill>
                    <a:prstClr val="white">
                      <a:lumMod val="95000"/>
                    </a:prstClr>
                  </a:solidFill>
                </a:rPr>
                <a:t>¿Tenés algún proyecto en mente?</a:t>
              </a:r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xmlns="" id="{4E14C5DA-E406-4F50-B640-945F830E720D}"/>
                </a:ext>
              </a:extLst>
            </p:cNvPr>
            <p:cNvSpPr txBox="1"/>
            <p:nvPr/>
          </p:nvSpPr>
          <p:spPr>
            <a:xfrm>
              <a:off x="203393" y="2290249"/>
              <a:ext cx="35748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Los muebles a medida son piezas únicas creadas para un interior en concreto. Al encajarse en el espacio a la perfección, le aportan personalidad, lo hacen singular y único y pasan a convertirse en elementos de la arquitectura.</a:t>
              </a:r>
            </a:p>
          </p:txBody>
        </p:sp>
        <p:grpSp>
          <p:nvGrpSpPr>
            <p:cNvPr id="37" name="button">
              <a:extLst>
                <a:ext uri="{FF2B5EF4-FFF2-40B4-BE49-F238E27FC236}">
                  <a16:creationId xmlns:a16="http://schemas.microsoft.com/office/drawing/2014/main" xmlns="" id="{8628B8CE-3361-400A-8805-9D6907A0D7E8}"/>
                </a:ext>
              </a:extLst>
            </p:cNvPr>
            <p:cNvGrpSpPr/>
            <p:nvPr/>
          </p:nvGrpSpPr>
          <p:grpSpPr>
            <a:xfrm>
              <a:off x="274780" y="2981556"/>
              <a:ext cx="1459054" cy="230832"/>
              <a:chOff x="274780" y="2981556"/>
              <a:chExt cx="1459054" cy="230832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xmlns="" id="{449FDB9A-52E7-4241-A3ED-6664ABD0D6AA}"/>
                  </a:ext>
                </a:extLst>
              </p:cNvPr>
              <p:cNvSpPr/>
              <p:nvPr/>
            </p:nvSpPr>
            <p:spPr>
              <a:xfrm>
                <a:off x="284307" y="2988972"/>
                <a:ext cx="1440000" cy="216000"/>
              </a:xfrm>
              <a:prstGeom prst="roundRect">
                <a:avLst/>
              </a:prstGeom>
              <a:no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34" name="CuadroTexto 33">
                <a:extLst>
                  <a:ext uri="{FF2B5EF4-FFF2-40B4-BE49-F238E27FC236}">
                    <a16:creationId xmlns:a16="http://schemas.microsoft.com/office/drawing/2014/main" xmlns="" id="{92822038-0C91-472E-AD2F-169640470D55}"/>
                  </a:ext>
                </a:extLst>
              </p:cNvPr>
              <p:cNvSpPr txBox="1"/>
              <p:nvPr/>
            </p:nvSpPr>
            <p:spPr>
              <a:xfrm>
                <a:off x="274780" y="2981556"/>
                <a:ext cx="145905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Contáctanos por WhatsApp</a:t>
                </a:r>
              </a:p>
            </p:txBody>
          </p:sp>
        </p:grpSp>
      </p:grpSp>
      <p:grpSp>
        <p:nvGrpSpPr>
          <p:cNvPr id="78" name="CARACTERISTICAS"/>
          <p:cNvGrpSpPr/>
          <p:nvPr/>
        </p:nvGrpSpPr>
        <p:grpSpPr>
          <a:xfrm>
            <a:off x="59217" y="2866888"/>
            <a:ext cx="6686550" cy="2806700"/>
            <a:chOff x="85725" y="4102100"/>
            <a:chExt cx="6686550" cy="2806700"/>
          </a:xfrm>
        </p:grpSpPr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xmlns="" id="{744C12AD-0323-4534-878D-F5B6B5489FB9}"/>
                </a:ext>
              </a:extLst>
            </p:cNvPr>
            <p:cNvSpPr/>
            <p:nvPr/>
          </p:nvSpPr>
          <p:spPr>
            <a:xfrm>
              <a:off x="85725" y="4102100"/>
              <a:ext cx="6686550" cy="2806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grpSp>
          <p:nvGrpSpPr>
            <p:cNvPr id="17" name="card"/>
            <p:cNvGrpSpPr/>
            <p:nvPr/>
          </p:nvGrpSpPr>
          <p:grpSpPr>
            <a:xfrm>
              <a:off x="203393" y="4325593"/>
              <a:ext cx="2034481" cy="2296757"/>
              <a:chOff x="203393" y="4272485"/>
              <a:chExt cx="2034481" cy="2296757"/>
            </a:xfrm>
          </p:grpSpPr>
          <p:sp>
            <p:nvSpPr>
              <p:cNvPr id="38" name="CuadroTexto 37">
                <a:extLst>
                  <a:ext uri="{FF2B5EF4-FFF2-40B4-BE49-F238E27FC236}">
                    <a16:creationId xmlns:a16="http://schemas.microsoft.com/office/drawing/2014/main" xmlns="" id="{4ECDE994-CC2B-4E80-A637-C09FFE345795}"/>
                  </a:ext>
                </a:extLst>
              </p:cNvPr>
              <p:cNvSpPr txBox="1"/>
              <p:nvPr/>
            </p:nvSpPr>
            <p:spPr>
              <a:xfrm>
                <a:off x="203393" y="4272485"/>
                <a:ext cx="164775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400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rPr>
                  <a:t>Nuestros materiales</a:t>
                </a:r>
              </a:p>
            </p:txBody>
          </p:sp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xmlns="" id="{06FDDB0A-334D-4D80-A078-5E15DE568629}"/>
                  </a:ext>
                </a:extLst>
              </p:cNvPr>
              <p:cNvSpPr/>
              <p:nvPr/>
            </p:nvSpPr>
            <p:spPr>
              <a:xfrm>
                <a:off x="270068" y="5077326"/>
                <a:ext cx="1967806" cy="1491916"/>
              </a:xfrm>
              <a:prstGeom prst="rect">
                <a:avLst/>
              </a:prstGeom>
              <a:blipFill dpi="0"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12480" t="-22108" r="-12763" b="-22435"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40" name="CuadroTexto 39">
                <a:extLst>
                  <a:ext uri="{FF2B5EF4-FFF2-40B4-BE49-F238E27FC236}">
                    <a16:creationId xmlns:a16="http://schemas.microsoft.com/office/drawing/2014/main" xmlns="" id="{AB8F77AC-3F3D-44AB-ADBC-EA695F97EA67}"/>
                  </a:ext>
                </a:extLst>
              </p:cNvPr>
              <p:cNvSpPr txBox="1"/>
              <p:nvPr/>
            </p:nvSpPr>
            <p:spPr>
              <a:xfrm>
                <a:off x="212918" y="4552659"/>
                <a:ext cx="1967807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900" dirty="0">
                    <a:solidFill>
                      <a:prstClr val="black"/>
                    </a:solidFill>
                  </a:rPr>
                  <a:t>Los muebles a medida son piezas únicas creadas para un interior en concreto. </a:t>
                </a:r>
              </a:p>
            </p:txBody>
          </p:sp>
        </p:grpSp>
        <p:grpSp>
          <p:nvGrpSpPr>
            <p:cNvPr id="41" name="card"/>
            <p:cNvGrpSpPr/>
            <p:nvPr/>
          </p:nvGrpSpPr>
          <p:grpSpPr>
            <a:xfrm>
              <a:off x="2390274" y="4325593"/>
              <a:ext cx="2034481" cy="2296757"/>
              <a:chOff x="203393" y="4272485"/>
              <a:chExt cx="2034481" cy="2296757"/>
            </a:xfrm>
          </p:grpSpPr>
          <p:sp>
            <p:nvSpPr>
              <p:cNvPr id="42" name="CuadroTexto 37">
                <a:extLst>
                  <a:ext uri="{FF2B5EF4-FFF2-40B4-BE49-F238E27FC236}">
                    <a16:creationId xmlns:a16="http://schemas.microsoft.com/office/drawing/2014/main" xmlns="" id="{4ECDE994-CC2B-4E80-A637-C09FFE345795}"/>
                  </a:ext>
                </a:extLst>
              </p:cNvPr>
              <p:cNvSpPr txBox="1"/>
              <p:nvPr/>
            </p:nvSpPr>
            <p:spPr>
              <a:xfrm>
                <a:off x="203393" y="4272485"/>
                <a:ext cx="16465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400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rPr>
                  <a:t>Pedí tu presupuesto</a:t>
                </a:r>
              </a:p>
            </p:txBody>
          </p:sp>
          <p:sp>
            <p:nvSpPr>
              <p:cNvPr id="43" name="Rectángulo 38">
                <a:extLst>
                  <a:ext uri="{FF2B5EF4-FFF2-40B4-BE49-F238E27FC236}">
                    <a16:creationId xmlns:a16="http://schemas.microsoft.com/office/drawing/2014/main" xmlns="" id="{06FDDB0A-334D-4D80-A078-5E15DE568629}"/>
                  </a:ext>
                </a:extLst>
              </p:cNvPr>
              <p:cNvSpPr/>
              <p:nvPr/>
            </p:nvSpPr>
            <p:spPr>
              <a:xfrm>
                <a:off x="270068" y="5077326"/>
                <a:ext cx="1967806" cy="1491916"/>
              </a:xfrm>
              <a:prstGeom prst="rect">
                <a:avLst/>
              </a:prstGeom>
              <a:blipFill dpi="0"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44" name="CuadroTexto 39">
                <a:extLst>
                  <a:ext uri="{FF2B5EF4-FFF2-40B4-BE49-F238E27FC236}">
                    <a16:creationId xmlns:a16="http://schemas.microsoft.com/office/drawing/2014/main" xmlns="" id="{AB8F77AC-3F3D-44AB-ADBC-EA695F97EA67}"/>
                  </a:ext>
                </a:extLst>
              </p:cNvPr>
              <p:cNvSpPr txBox="1"/>
              <p:nvPr/>
            </p:nvSpPr>
            <p:spPr>
              <a:xfrm>
                <a:off x="212918" y="4552659"/>
                <a:ext cx="1967807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900" dirty="0">
                    <a:solidFill>
                      <a:prstClr val="black"/>
                    </a:solidFill>
                  </a:rPr>
                  <a:t>Los muebles a medida son piezas únicas creadas para un interior en concreto. </a:t>
                </a:r>
              </a:p>
            </p:txBody>
          </p:sp>
        </p:grpSp>
        <p:grpSp>
          <p:nvGrpSpPr>
            <p:cNvPr id="45" name="card"/>
            <p:cNvGrpSpPr/>
            <p:nvPr/>
          </p:nvGrpSpPr>
          <p:grpSpPr>
            <a:xfrm>
              <a:off x="4584286" y="4325593"/>
              <a:ext cx="2034481" cy="2296757"/>
              <a:chOff x="203393" y="4272485"/>
              <a:chExt cx="2034481" cy="2296757"/>
            </a:xfrm>
          </p:grpSpPr>
          <p:sp>
            <p:nvSpPr>
              <p:cNvPr id="46" name="CuadroTexto 37">
                <a:extLst>
                  <a:ext uri="{FF2B5EF4-FFF2-40B4-BE49-F238E27FC236}">
                    <a16:creationId xmlns:a16="http://schemas.microsoft.com/office/drawing/2014/main" xmlns="" id="{4ECDE994-CC2B-4E80-A637-C09FFE345795}"/>
                  </a:ext>
                </a:extLst>
              </p:cNvPr>
              <p:cNvSpPr txBox="1"/>
              <p:nvPr/>
            </p:nvSpPr>
            <p:spPr>
              <a:xfrm>
                <a:off x="203393" y="4272485"/>
                <a:ext cx="12411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400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rPr>
                  <a:t>Terminaciones</a:t>
                </a:r>
              </a:p>
            </p:txBody>
          </p:sp>
          <p:sp>
            <p:nvSpPr>
              <p:cNvPr id="47" name="Rectángulo 38">
                <a:extLst>
                  <a:ext uri="{FF2B5EF4-FFF2-40B4-BE49-F238E27FC236}">
                    <a16:creationId xmlns:a16="http://schemas.microsoft.com/office/drawing/2014/main" xmlns="" id="{06FDDB0A-334D-4D80-A078-5E15DE568629}"/>
                  </a:ext>
                </a:extLst>
              </p:cNvPr>
              <p:cNvSpPr/>
              <p:nvPr/>
            </p:nvSpPr>
            <p:spPr>
              <a:xfrm>
                <a:off x="270068" y="5077326"/>
                <a:ext cx="1967806" cy="1491916"/>
              </a:xfrm>
              <a:prstGeom prst="rect">
                <a:avLst/>
              </a:prstGeom>
              <a:blipFill dpi="0"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1074" t="-71543" r="-6454" b="-30186"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CuadroTexto 39">
                <a:extLst>
                  <a:ext uri="{FF2B5EF4-FFF2-40B4-BE49-F238E27FC236}">
                    <a16:creationId xmlns:a16="http://schemas.microsoft.com/office/drawing/2014/main" xmlns="" id="{AB8F77AC-3F3D-44AB-ADBC-EA695F97EA67}"/>
                  </a:ext>
                </a:extLst>
              </p:cNvPr>
              <p:cNvSpPr txBox="1"/>
              <p:nvPr/>
            </p:nvSpPr>
            <p:spPr>
              <a:xfrm>
                <a:off x="212918" y="4552659"/>
                <a:ext cx="1967807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900" dirty="0">
                    <a:solidFill>
                      <a:prstClr val="black"/>
                    </a:solidFill>
                  </a:rPr>
                  <a:t>Los muebles a medida son piezas únicas creadas para un interior en concreto. </a:t>
                </a:r>
              </a:p>
            </p:txBody>
          </p:sp>
        </p:grpSp>
      </p:grpSp>
      <p:grpSp>
        <p:nvGrpSpPr>
          <p:cNvPr id="55" name="logo"/>
          <p:cNvGrpSpPr/>
          <p:nvPr/>
        </p:nvGrpSpPr>
        <p:grpSpPr>
          <a:xfrm>
            <a:off x="156759" y="-4487809"/>
            <a:ext cx="2493810" cy="434627"/>
            <a:chOff x="270187" y="402910"/>
            <a:chExt cx="2493810" cy="434627"/>
          </a:xfrm>
        </p:grpSpPr>
        <p:sp>
          <p:nvSpPr>
            <p:cNvPr id="50" name="49 Rectángulo redondeado"/>
            <p:cNvSpPr/>
            <p:nvPr/>
          </p:nvSpPr>
          <p:spPr>
            <a:xfrm>
              <a:off x="270187" y="441903"/>
              <a:ext cx="2493810" cy="39272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solidFill>
                  <a:prstClr val="white"/>
                </a:solidFill>
              </a:endParaRPr>
            </a:p>
          </p:txBody>
        </p:sp>
        <p:sp>
          <p:nvSpPr>
            <p:cNvPr id="36" name="35 CuadroTexto"/>
            <p:cNvSpPr txBox="1"/>
            <p:nvPr/>
          </p:nvSpPr>
          <p:spPr>
            <a:xfrm>
              <a:off x="608182" y="402910"/>
              <a:ext cx="1979963" cy="37159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s-AR" sz="2400" dirty="0">
                  <a:solidFill>
                    <a:prstClr val="white">
                      <a:lumMod val="95000"/>
                    </a:prstClr>
                  </a:solidFill>
                  <a:latin typeface="Bahnschrift Condensed" pitchFamily="34" charset="0"/>
                </a:rPr>
                <a:t>Anaron</a:t>
              </a:r>
              <a:r>
                <a:rPr lang="es-AR" sz="2400" dirty="0">
                  <a:solidFill>
                    <a:srgbClr val="FFC000">
                      <a:lumMod val="60000"/>
                      <a:lumOff val="40000"/>
                    </a:srgbClr>
                  </a:solidFill>
                  <a:latin typeface="Bahnschrift Condensed" pitchFamily="34" charset="0"/>
                </a:rPr>
                <a:t>Carpinteros.</a:t>
              </a:r>
            </a:p>
          </p:txBody>
        </p:sp>
        <p:sp>
          <p:nvSpPr>
            <p:cNvPr id="52" name="51 Elipse"/>
            <p:cNvSpPr/>
            <p:nvPr/>
          </p:nvSpPr>
          <p:spPr>
            <a:xfrm>
              <a:off x="273908" y="443821"/>
              <a:ext cx="393716" cy="393716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807" r="-91965" b="-967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</p:grpSp>
      <p:grpSp>
        <p:nvGrpSpPr>
          <p:cNvPr id="4" name="MAS-VENDIDO">
            <a:extLst>
              <a:ext uri="{FF2B5EF4-FFF2-40B4-BE49-F238E27FC236}">
                <a16:creationId xmlns:a16="http://schemas.microsoft.com/office/drawing/2014/main" xmlns="" id="{9DE1AB43-066D-4EAA-BFFE-024A407499A9}"/>
              </a:ext>
            </a:extLst>
          </p:cNvPr>
          <p:cNvGrpSpPr/>
          <p:nvPr/>
        </p:nvGrpSpPr>
        <p:grpSpPr>
          <a:xfrm>
            <a:off x="66306" y="-749937"/>
            <a:ext cx="6696339" cy="3543628"/>
            <a:chOff x="66306" y="4028550"/>
            <a:chExt cx="6696339" cy="3543628"/>
          </a:xfrm>
        </p:grpSpPr>
        <p:sp>
          <p:nvSpPr>
            <p:cNvPr id="128" name="Rectángulo 127">
              <a:extLst>
                <a:ext uri="{FF2B5EF4-FFF2-40B4-BE49-F238E27FC236}">
                  <a16:creationId xmlns:a16="http://schemas.microsoft.com/office/drawing/2014/main" xmlns="" id="{A2B14AFC-B123-4E7D-AB60-F7814516C676}"/>
                </a:ext>
              </a:extLst>
            </p:cNvPr>
            <p:cNvSpPr/>
            <p:nvPr/>
          </p:nvSpPr>
          <p:spPr>
            <a:xfrm>
              <a:off x="71069" y="4028550"/>
              <a:ext cx="6686550" cy="35436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grpSp>
          <p:nvGrpSpPr>
            <p:cNvPr id="1029" name="card">
              <a:extLst>
                <a:ext uri="{FF2B5EF4-FFF2-40B4-BE49-F238E27FC236}">
                  <a16:creationId xmlns:a16="http://schemas.microsoft.com/office/drawing/2014/main" xmlns="" id="{66AFAE2C-B36F-42AA-84F1-FAE1D750A411}"/>
                </a:ext>
              </a:extLst>
            </p:cNvPr>
            <p:cNvGrpSpPr/>
            <p:nvPr/>
          </p:nvGrpSpPr>
          <p:grpSpPr>
            <a:xfrm>
              <a:off x="164989" y="4970694"/>
              <a:ext cx="1526394" cy="2272624"/>
              <a:chOff x="203393" y="4593549"/>
              <a:chExt cx="1526394" cy="2272624"/>
            </a:xfrm>
          </p:grpSpPr>
          <p:sp>
            <p:nvSpPr>
              <p:cNvPr id="1024" name="Rectángulo: esquinas redondeadas 1023">
                <a:extLst>
                  <a:ext uri="{FF2B5EF4-FFF2-40B4-BE49-F238E27FC236}">
                    <a16:creationId xmlns:a16="http://schemas.microsoft.com/office/drawing/2014/main" xmlns="" id="{11E10588-9E90-4645-8143-89F39D519957}"/>
                  </a:ext>
                </a:extLst>
              </p:cNvPr>
              <p:cNvSpPr/>
              <p:nvPr/>
            </p:nvSpPr>
            <p:spPr>
              <a:xfrm>
                <a:off x="208157" y="4593549"/>
                <a:ext cx="1521630" cy="2272624"/>
              </a:xfrm>
              <a:prstGeom prst="roundRect">
                <a:avLst>
                  <a:gd name="adj" fmla="val 2157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glow rad="63500">
                  <a:schemeClr val="bg1">
                    <a:lumMod val="8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38" name="CuadroTexto 137">
                <a:extLst>
                  <a:ext uri="{FF2B5EF4-FFF2-40B4-BE49-F238E27FC236}">
                    <a16:creationId xmlns:a16="http://schemas.microsoft.com/office/drawing/2014/main" xmlns="" id="{2EB6A345-D05C-4867-BA08-9DC313A4848B}"/>
                  </a:ext>
                </a:extLst>
              </p:cNvPr>
              <p:cNvSpPr txBox="1"/>
              <p:nvPr/>
            </p:nvSpPr>
            <p:spPr>
              <a:xfrm>
                <a:off x="594556" y="5774659"/>
                <a:ext cx="73930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000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rPr>
                  <a:t>Botiquines</a:t>
                </a:r>
                <a:endParaRPr lang="es-AR" sz="1600" dirty="0">
                  <a:solidFill>
                    <a:prstClr val="black">
                      <a:lumMod val="50000"/>
                      <a:lumOff val="50000"/>
                    </a:prstClr>
                  </a:solidFill>
                </a:endParaRPr>
              </a:p>
            </p:txBody>
          </p:sp>
          <p:sp>
            <p:nvSpPr>
              <p:cNvPr id="139" name="Rectángulo: esquinas superiores redondeadas 138">
                <a:extLst>
                  <a:ext uri="{FF2B5EF4-FFF2-40B4-BE49-F238E27FC236}">
                    <a16:creationId xmlns:a16="http://schemas.microsoft.com/office/drawing/2014/main" xmlns="" id="{C156ADBF-63CC-48F6-B539-CDD6EB2A67C9}"/>
                  </a:ext>
                </a:extLst>
              </p:cNvPr>
              <p:cNvSpPr/>
              <p:nvPr/>
            </p:nvSpPr>
            <p:spPr>
              <a:xfrm>
                <a:off x="208158" y="4593549"/>
                <a:ext cx="1521629" cy="1153641"/>
              </a:xfrm>
              <a:prstGeom prst="round2SameRect">
                <a:avLst>
                  <a:gd name="adj1" fmla="val 2631"/>
                  <a:gd name="adj2" fmla="val 0"/>
                </a:avLst>
              </a:prstGeom>
              <a:blipFill dpi="0" rotWithShape="1"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3890" t="-78950" r="-16722" b="-5918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40" name="CuadroTexto 139">
                <a:extLst>
                  <a:ext uri="{FF2B5EF4-FFF2-40B4-BE49-F238E27FC236}">
                    <a16:creationId xmlns:a16="http://schemas.microsoft.com/office/drawing/2014/main" xmlns="" id="{8FF05F36-CCAE-4712-87D1-C620965C71C7}"/>
                  </a:ext>
                </a:extLst>
              </p:cNvPr>
              <p:cNvSpPr txBox="1"/>
              <p:nvPr/>
            </p:nvSpPr>
            <p:spPr>
              <a:xfrm>
                <a:off x="203393" y="5969226"/>
                <a:ext cx="152163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900" dirty="0">
                    <a:solidFill>
                      <a:prstClr val="black"/>
                    </a:solidFill>
                  </a:rPr>
                  <a:t>Los muebles a medida son piezas únicas creadas para un interior en concreto. </a:t>
                </a:r>
              </a:p>
            </p:txBody>
          </p:sp>
          <p:grpSp>
            <p:nvGrpSpPr>
              <p:cNvPr id="1028" name="button">
                <a:extLst>
                  <a:ext uri="{FF2B5EF4-FFF2-40B4-BE49-F238E27FC236}">
                    <a16:creationId xmlns:a16="http://schemas.microsoft.com/office/drawing/2014/main" xmlns="" id="{74BFEBFD-3D8A-4049-9219-7BBE77D98335}"/>
                  </a:ext>
                </a:extLst>
              </p:cNvPr>
              <p:cNvGrpSpPr/>
              <p:nvPr/>
            </p:nvGrpSpPr>
            <p:grpSpPr>
              <a:xfrm>
                <a:off x="592121" y="6509838"/>
                <a:ext cx="744175" cy="230832"/>
                <a:chOff x="561975" y="6398986"/>
                <a:chExt cx="744175" cy="230832"/>
              </a:xfrm>
            </p:grpSpPr>
            <p:sp>
              <p:nvSpPr>
                <p:cNvPr id="141" name="Rectángulo: esquinas redondeadas 140">
                  <a:extLst>
                    <a:ext uri="{FF2B5EF4-FFF2-40B4-BE49-F238E27FC236}">
                      <a16:creationId xmlns:a16="http://schemas.microsoft.com/office/drawing/2014/main" xmlns="" id="{BA9D9E1D-9B47-48BD-BDE2-CE9DC168A914}"/>
                    </a:ext>
                  </a:extLst>
                </p:cNvPr>
                <p:cNvSpPr/>
                <p:nvPr/>
              </p:nvSpPr>
              <p:spPr>
                <a:xfrm>
                  <a:off x="561975" y="6406402"/>
                  <a:ext cx="714375" cy="216000"/>
                </a:xfrm>
                <a:prstGeom prst="roundRect">
                  <a:avLst/>
                </a:prstGeom>
                <a:solidFill>
                  <a:schemeClr val="accent4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42" name="CuadroTexto 141">
                  <a:extLst>
                    <a:ext uri="{FF2B5EF4-FFF2-40B4-BE49-F238E27FC236}">
                      <a16:creationId xmlns:a16="http://schemas.microsoft.com/office/drawing/2014/main" xmlns="" id="{8E88C500-9970-4AB0-828C-44D65F0AF6AB}"/>
                    </a:ext>
                  </a:extLst>
                </p:cNvPr>
                <p:cNvSpPr txBox="1"/>
                <p:nvPr/>
              </p:nvSpPr>
              <p:spPr>
                <a:xfrm>
                  <a:off x="711115" y="6398986"/>
                  <a:ext cx="595035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Ver más.</a:t>
                  </a:r>
                </a:p>
              </p:txBody>
            </p:sp>
            <p:pic>
              <p:nvPicPr>
                <p:cNvPr id="1026" name="Imagen 1025">
                  <a:extLst>
                    <a:ext uri="{FF2B5EF4-FFF2-40B4-BE49-F238E27FC236}">
                      <a16:creationId xmlns:a16="http://schemas.microsoft.com/office/drawing/2014/main" xmlns="" id="{6197F36B-4C4B-4E47-A8AB-05599BD81F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xmlns="" r:id="rId1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836" y="6474919"/>
                  <a:ext cx="152838" cy="78966"/>
                </a:xfrm>
                <a:prstGeom prst="rect">
                  <a:avLst/>
                </a:prstGeom>
              </p:spPr>
            </p:pic>
          </p:grpSp>
        </p:grpSp>
        <p:sp>
          <p:nvSpPr>
            <p:cNvPr id="1030" name="Rectángulo 1029">
              <a:extLst>
                <a:ext uri="{FF2B5EF4-FFF2-40B4-BE49-F238E27FC236}">
                  <a16:creationId xmlns:a16="http://schemas.microsoft.com/office/drawing/2014/main" xmlns="" id="{E605E5F5-456F-49F4-8742-89883DA28736}"/>
                </a:ext>
              </a:extLst>
            </p:cNvPr>
            <p:cNvSpPr/>
            <p:nvPr/>
          </p:nvSpPr>
          <p:spPr>
            <a:xfrm>
              <a:off x="71068" y="4032094"/>
              <a:ext cx="6686551" cy="3497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144" name="Titulo">
              <a:extLst>
                <a:ext uri="{FF2B5EF4-FFF2-40B4-BE49-F238E27FC236}">
                  <a16:creationId xmlns:a16="http://schemas.microsoft.com/office/drawing/2014/main" xmlns="" id="{A0B3A2D6-9976-456B-8260-62FB589DF6C3}"/>
                </a:ext>
              </a:extLst>
            </p:cNvPr>
            <p:cNvSpPr txBox="1"/>
            <p:nvPr/>
          </p:nvSpPr>
          <p:spPr>
            <a:xfrm>
              <a:off x="2521304" y="4038375"/>
              <a:ext cx="18197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400" dirty="0">
                  <a:solidFill>
                    <a:srgbClr val="ED7D31">
                      <a:lumMod val="50000"/>
                    </a:srgbClr>
                  </a:solidFill>
                </a:rPr>
                <a:t>Producto mas vendido</a:t>
              </a:r>
            </a:p>
          </p:txBody>
        </p:sp>
        <p:cxnSp>
          <p:nvCxnSpPr>
            <p:cNvPr id="1032" name="Conector recto 1031">
              <a:extLst>
                <a:ext uri="{FF2B5EF4-FFF2-40B4-BE49-F238E27FC236}">
                  <a16:creationId xmlns:a16="http://schemas.microsoft.com/office/drawing/2014/main" xmlns="" id="{2D139BAC-ADC2-4C29-A509-1983E15D4E66}"/>
                </a:ext>
              </a:extLst>
            </p:cNvPr>
            <p:cNvCxnSpPr/>
            <p:nvPr/>
          </p:nvCxnSpPr>
          <p:spPr>
            <a:xfrm>
              <a:off x="66306" y="4378494"/>
              <a:ext cx="6696339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53" name="card">
              <a:extLst>
                <a:ext uri="{FF2B5EF4-FFF2-40B4-BE49-F238E27FC236}">
                  <a16:creationId xmlns:a16="http://schemas.microsoft.com/office/drawing/2014/main" xmlns="" id="{37E5275A-FEE3-48EF-A7C0-B5764B1C0F32}"/>
                </a:ext>
              </a:extLst>
            </p:cNvPr>
            <p:cNvGrpSpPr/>
            <p:nvPr/>
          </p:nvGrpSpPr>
          <p:grpSpPr>
            <a:xfrm>
              <a:off x="1820832" y="4970694"/>
              <a:ext cx="1526394" cy="2272624"/>
              <a:chOff x="203393" y="4593549"/>
              <a:chExt cx="1526394" cy="2272624"/>
            </a:xfrm>
          </p:grpSpPr>
          <p:sp>
            <p:nvSpPr>
              <p:cNvPr id="154" name="Rectángulo: esquinas redondeadas 153">
                <a:extLst>
                  <a:ext uri="{FF2B5EF4-FFF2-40B4-BE49-F238E27FC236}">
                    <a16:creationId xmlns:a16="http://schemas.microsoft.com/office/drawing/2014/main" xmlns="" id="{CEF7D542-0C0E-4213-B85D-DB2A011C5D05}"/>
                  </a:ext>
                </a:extLst>
              </p:cNvPr>
              <p:cNvSpPr/>
              <p:nvPr/>
            </p:nvSpPr>
            <p:spPr>
              <a:xfrm>
                <a:off x="208157" y="4593549"/>
                <a:ext cx="1521630" cy="2272624"/>
              </a:xfrm>
              <a:prstGeom prst="roundRect">
                <a:avLst>
                  <a:gd name="adj" fmla="val 2157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glow rad="63500">
                  <a:schemeClr val="bg1">
                    <a:lumMod val="8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55" name="CuadroTexto 154">
                <a:extLst>
                  <a:ext uri="{FF2B5EF4-FFF2-40B4-BE49-F238E27FC236}">
                    <a16:creationId xmlns:a16="http://schemas.microsoft.com/office/drawing/2014/main" xmlns="" id="{EF1D722E-CB8E-4468-A2AC-A41FE5DEB6D8}"/>
                  </a:ext>
                </a:extLst>
              </p:cNvPr>
              <p:cNvSpPr txBox="1"/>
              <p:nvPr/>
            </p:nvSpPr>
            <p:spPr>
              <a:xfrm>
                <a:off x="629020" y="5774659"/>
                <a:ext cx="67037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000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rPr>
                  <a:t>Ventanas</a:t>
                </a:r>
                <a:endParaRPr lang="es-AR" sz="1600" dirty="0">
                  <a:solidFill>
                    <a:prstClr val="black">
                      <a:lumMod val="50000"/>
                      <a:lumOff val="50000"/>
                    </a:prstClr>
                  </a:solidFill>
                </a:endParaRPr>
              </a:p>
            </p:txBody>
          </p:sp>
          <p:sp>
            <p:nvSpPr>
              <p:cNvPr id="156" name="Rectángulo: esquinas superiores redondeadas 155">
                <a:extLst>
                  <a:ext uri="{FF2B5EF4-FFF2-40B4-BE49-F238E27FC236}">
                    <a16:creationId xmlns:a16="http://schemas.microsoft.com/office/drawing/2014/main" xmlns="" id="{DF5C3F99-F99C-4626-8EA2-6C72A5C4E9EB}"/>
                  </a:ext>
                </a:extLst>
              </p:cNvPr>
              <p:cNvSpPr/>
              <p:nvPr/>
            </p:nvSpPr>
            <p:spPr>
              <a:xfrm>
                <a:off x="208158" y="4593549"/>
                <a:ext cx="1521629" cy="1153641"/>
              </a:xfrm>
              <a:prstGeom prst="round2SameRect">
                <a:avLst>
                  <a:gd name="adj1" fmla="val 2631"/>
                  <a:gd name="adj2" fmla="val 0"/>
                </a:avLst>
              </a:prstGeom>
              <a:blipFill dpi="0" rotWithShape="1"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57" name="CuadroTexto 156">
                <a:extLst>
                  <a:ext uri="{FF2B5EF4-FFF2-40B4-BE49-F238E27FC236}">
                    <a16:creationId xmlns:a16="http://schemas.microsoft.com/office/drawing/2014/main" xmlns="" id="{128CA96D-AD59-4BDB-82BD-BB5D7502966E}"/>
                  </a:ext>
                </a:extLst>
              </p:cNvPr>
              <p:cNvSpPr txBox="1"/>
              <p:nvPr/>
            </p:nvSpPr>
            <p:spPr>
              <a:xfrm>
                <a:off x="203393" y="5969226"/>
                <a:ext cx="152163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900" dirty="0">
                    <a:solidFill>
                      <a:prstClr val="black"/>
                    </a:solidFill>
                  </a:rPr>
                  <a:t>Los muebles a medida son piezas únicas creadas para un interior en concreto. </a:t>
                </a:r>
              </a:p>
            </p:txBody>
          </p:sp>
          <p:grpSp>
            <p:nvGrpSpPr>
              <p:cNvPr id="158" name="button">
                <a:extLst>
                  <a:ext uri="{FF2B5EF4-FFF2-40B4-BE49-F238E27FC236}">
                    <a16:creationId xmlns:a16="http://schemas.microsoft.com/office/drawing/2014/main" xmlns="" id="{B4D38793-16E7-4C9B-9F0B-4644FC925352}"/>
                  </a:ext>
                </a:extLst>
              </p:cNvPr>
              <p:cNvGrpSpPr/>
              <p:nvPr/>
            </p:nvGrpSpPr>
            <p:grpSpPr>
              <a:xfrm>
                <a:off x="592121" y="6509838"/>
                <a:ext cx="744175" cy="230832"/>
                <a:chOff x="561975" y="6398986"/>
                <a:chExt cx="744175" cy="230832"/>
              </a:xfrm>
            </p:grpSpPr>
            <p:sp>
              <p:nvSpPr>
                <p:cNvPr id="159" name="Rectángulo: esquinas redondeadas 158">
                  <a:extLst>
                    <a:ext uri="{FF2B5EF4-FFF2-40B4-BE49-F238E27FC236}">
                      <a16:creationId xmlns:a16="http://schemas.microsoft.com/office/drawing/2014/main" xmlns="" id="{829D3809-2894-4A85-BFE9-809BA2A5EB48}"/>
                    </a:ext>
                  </a:extLst>
                </p:cNvPr>
                <p:cNvSpPr/>
                <p:nvPr/>
              </p:nvSpPr>
              <p:spPr>
                <a:xfrm>
                  <a:off x="561975" y="6406402"/>
                  <a:ext cx="714375" cy="216000"/>
                </a:xfrm>
                <a:prstGeom prst="roundRect">
                  <a:avLst/>
                </a:prstGeom>
                <a:solidFill>
                  <a:schemeClr val="accent4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60" name="CuadroTexto 159">
                  <a:extLst>
                    <a:ext uri="{FF2B5EF4-FFF2-40B4-BE49-F238E27FC236}">
                      <a16:creationId xmlns:a16="http://schemas.microsoft.com/office/drawing/2014/main" xmlns="" id="{5B9147F5-642D-497B-B73A-BD3974B77753}"/>
                    </a:ext>
                  </a:extLst>
                </p:cNvPr>
                <p:cNvSpPr txBox="1"/>
                <p:nvPr/>
              </p:nvSpPr>
              <p:spPr>
                <a:xfrm>
                  <a:off x="711115" y="6398986"/>
                  <a:ext cx="595035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Ver más.</a:t>
                  </a:r>
                </a:p>
              </p:txBody>
            </p:sp>
            <p:pic>
              <p:nvPicPr>
                <p:cNvPr id="161" name="Imagen 160">
                  <a:extLst>
                    <a:ext uri="{FF2B5EF4-FFF2-40B4-BE49-F238E27FC236}">
                      <a16:creationId xmlns:a16="http://schemas.microsoft.com/office/drawing/2014/main" xmlns="" id="{58DB0195-A03D-4795-9118-8B44D1FB87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xmlns="" r:id="rId1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836" y="6474919"/>
                  <a:ext cx="152838" cy="7896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62" name="card">
              <a:extLst>
                <a:ext uri="{FF2B5EF4-FFF2-40B4-BE49-F238E27FC236}">
                  <a16:creationId xmlns:a16="http://schemas.microsoft.com/office/drawing/2014/main" xmlns="" id="{DFC91AC9-B6DD-438C-A3CD-8844906A48DD}"/>
                </a:ext>
              </a:extLst>
            </p:cNvPr>
            <p:cNvGrpSpPr/>
            <p:nvPr/>
          </p:nvGrpSpPr>
          <p:grpSpPr>
            <a:xfrm>
              <a:off x="3476675" y="4970694"/>
              <a:ext cx="1526394" cy="2272624"/>
              <a:chOff x="203393" y="4593549"/>
              <a:chExt cx="1526394" cy="2272624"/>
            </a:xfrm>
          </p:grpSpPr>
          <p:sp>
            <p:nvSpPr>
              <p:cNvPr id="163" name="Rectángulo: esquinas redondeadas 162">
                <a:extLst>
                  <a:ext uri="{FF2B5EF4-FFF2-40B4-BE49-F238E27FC236}">
                    <a16:creationId xmlns:a16="http://schemas.microsoft.com/office/drawing/2014/main" xmlns="" id="{AE435B5D-A621-4F08-B039-891CA7FF7A42}"/>
                  </a:ext>
                </a:extLst>
              </p:cNvPr>
              <p:cNvSpPr/>
              <p:nvPr/>
            </p:nvSpPr>
            <p:spPr>
              <a:xfrm>
                <a:off x="208157" y="4593549"/>
                <a:ext cx="1521630" cy="2272624"/>
              </a:xfrm>
              <a:prstGeom prst="roundRect">
                <a:avLst>
                  <a:gd name="adj" fmla="val 2157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glow rad="63500">
                  <a:schemeClr val="bg1">
                    <a:lumMod val="8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64" name="CuadroTexto 163">
                <a:extLst>
                  <a:ext uri="{FF2B5EF4-FFF2-40B4-BE49-F238E27FC236}">
                    <a16:creationId xmlns:a16="http://schemas.microsoft.com/office/drawing/2014/main" xmlns="" id="{740D2592-714B-4B3E-8247-2CF252F15A89}"/>
                  </a:ext>
                </a:extLst>
              </p:cNvPr>
              <p:cNvSpPr txBox="1"/>
              <p:nvPr/>
            </p:nvSpPr>
            <p:spPr>
              <a:xfrm>
                <a:off x="697949" y="5774659"/>
                <a:ext cx="53251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000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rPr>
                  <a:t>Cocina</a:t>
                </a:r>
                <a:endParaRPr lang="es-AR" sz="1600" dirty="0">
                  <a:solidFill>
                    <a:prstClr val="black">
                      <a:lumMod val="50000"/>
                      <a:lumOff val="50000"/>
                    </a:prstClr>
                  </a:solidFill>
                </a:endParaRPr>
              </a:p>
            </p:txBody>
          </p:sp>
          <p:sp>
            <p:nvSpPr>
              <p:cNvPr id="165" name="Rectángulo: esquinas superiores redondeadas 164">
                <a:extLst>
                  <a:ext uri="{FF2B5EF4-FFF2-40B4-BE49-F238E27FC236}">
                    <a16:creationId xmlns:a16="http://schemas.microsoft.com/office/drawing/2014/main" xmlns="" id="{C53DAC67-9F5B-49D5-8017-239A6CDF0E36}"/>
                  </a:ext>
                </a:extLst>
              </p:cNvPr>
              <p:cNvSpPr/>
              <p:nvPr/>
            </p:nvSpPr>
            <p:spPr>
              <a:xfrm>
                <a:off x="208158" y="4593549"/>
                <a:ext cx="1521629" cy="1153641"/>
              </a:xfrm>
              <a:prstGeom prst="round2SameRect">
                <a:avLst>
                  <a:gd name="adj1" fmla="val 2631"/>
                  <a:gd name="adj2" fmla="val 0"/>
                </a:avLst>
              </a:prstGeom>
              <a:blipFill dpi="0" rotWithShape="1">
                <a:blip r:embed="rId1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23129" t="-2749" r="-3674" b="-8576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66" name="CuadroTexto 165">
                <a:extLst>
                  <a:ext uri="{FF2B5EF4-FFF2-40B4-BE49-F238E27FC236}">
                    <a16:creationId xmlns:a16="http://schemas.microsoft.com/office/drawing/2014/main" xmlns="" id="{7817744A-EC62-4356-9E09-1F1E6543BB45}"/>
                  </a:ext>
                </a:extLst>
              </p:cNvPr>
              <p:cNvSpPr txBox="1"/>
              <p:nvPr/>
            </p:nvSpPr>
            <p:spPr>
              <a:xfrm>
                <a:off x="203393" y="5969226"/>
                <a:ext cx="152163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900" dirty="0">
                    <a:solidFill>
                      <a:prstClr val="black"/>
                    </a:solidFill>
                  </a:rPr>
                  <a:t>Los muebles a medida son piezas únicas creadas para un interior en concreto. </a:t>
                </a:r>
              </a:p>
            </p:txBody>
          </p:sp>
          <p:grpSp>
            <p:nvGrpSpPr>
              <p:cNvPr id="167" name="button">
                <a:extLst>
                  <a:ext uri="{FF2B5EF4-FFF2-40B4-BE49-F238E27FC236}">
                    <a16:creationId xmlns:a16="http://schemas.microsoft.com/office/drawing/2014/main" xmlns="" id="{7AFC0044-6F66-4364-9D98-368DE6534BEC}"/>
                  </a:ext>
                </a:extLst>
              </p:cNvPr>
              <p:cNvGrpSpPr/>
              <p:nvPr/>
            </p:nvGrpSpPr>
            <p:grpSpPr>
              <a:xfrm>
                <a:off x="592121" y="6509838"/>
                <a:ext cx="744175" cy="230832"/>
                <a:chOff x="561975" y="6398986"/>
                <a:chExt cx="744175" cy="230832"/>
              </a:xfrm>
            </p:grpSpPr>
            <p:sp>
              <p:nvSpPr>
                <p:cNvPr id="168" name="Rectángulo: esquinas redondeadas 167">
                  <a:extLst>
                    <a:ext uri="{FF2B5EF4-FFF2-40B4-BE49-F238E27FC236}">
                      <a16:creationId xmlns:a16="http://schemas.microsoft.com/office/drawing/2014/main" xmlns="" id="{C819ABCB-4188-4E11-94E7-F88C0E21B1AA}"/>
                    </a:ext>
                  </a:extLst>
                </p:cNvPr>
                <p:cNvSpPr/>
                <p:nvPr/>
              </p:nvSpPr>
              <p:spPr>
                <a:xfrm>
                  <a:off x="561975" y="6406402"/>
                  <a:ext cx="714375" cy="216000"/>
                </a:xfrm>
                <a:prstGeom prst="roundRect">
                  <a:avLst/>
                </a:prstGeom>
                <a:solidFill>
                  <a:schemeClr val="accent4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69" name="CuadroTexto 168">
                  <a:extLst>
                    <a:ext uri="{FF2B5EF4-FFF2-40B4-BE49-F238E27FC236}">
                      <a16:creationId xmlns:a16="http://schemas.microsoft.com/office/drawing/2014/main" xmlns="" id="{004A73FD-10B8-40FE-8E82-3F9BFC6415FD}"/>
                    </a:ext>
                  </a:extLst>
                </p:cNvPr>
                <p:cNvSpPr txBox="1"/>
                <p:nvPr/>
              </p:nvSpPr>
              <p:spPr>
                <a:xfrm>
                  <a:off x="711115" y="6398986"/>
                  <a:ext cx="595035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Ver más.</a:t>
                  </a:r>
                </a:p>
              </p:txBody>
            </p:sp>
            <p:pic>
              <p:nvPicPr>
                <p:cNvPr id="170" name="Imagen 169">
                  <a:extLst>
                    <a:ext uri="{FF2B5EF4-FFF2-40B4-BE49-F238E27FC236}">
                      <a16:creationId xmlns:a16="http://schemas.microsoft.com/office/drawing/2014/main" xmlns="" id="{1ADA6C58-F727-4839-A212-C6A1C14D86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xmlns="" r:id="rId1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836" y="6474919"/>
                  <a:ext cx="152838" cy="7896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0" name="card">
              <a:extLst>
                <a:ext uri="{FF2B5EF4-FFF2-40B4-BE49-F238E27FC236}">
                  <a16:creationId xmlns:a16="http://schemas.microsoft.com/office/drawing/2014/main" xmlns="" id="{8606434D-184C-4DBB-B825-81620F30E4E0}"/>
                </a:ext>
              </a:extLst>
            </p:cNvPr>
            <p:cNvGrpSpPr/>
            <p:nvPr/>
          </p:nvGrpSpPr>
          <p:grpSpPr>
            <a:xfrm>
              <a:off x="5132519" y="4959688"/>
              <a:ext cx="1526394" cy="2272624"/>
              <a:chOff x="203393" y="4593549"/>
              <a:chExt cx="1526394" cy="2272624"/>
            </a:xfrm>
          </p:grpSpPr>
          <p:sp>
            <p:nvSpPr>
              <p:cNvPr id="181" name="Rectángulo: esquinas redondeadas 180">
                <a:extLst>
                  <a:ext uri="{FF2B5EF4-FFF2-40B4-BE49-F238E27FC236}">
                    <a16:creationId xmlns:a16="http://schemas.microsoft.com/office/drawing/2014/main" xmlns="" id="{E8520FA3-BB62-4EA3-87B8-0190ABDCC542}"/>
                  </a:ext>
                </a:extLst>
              </p:cNvPr>
              <p:cNvSpPr/>
              <p:nvPr/>
            </p:nvSpPr>
            <p:spPr>
              <a:xfrm>
                <a:off x="208157" y="4593549"/>
                <a:ext cx="1521630" cy="2272624"/>
              </a:xfrm>
              <a:prstGeom prst="roundRect">
                <a:avLst>
                  <a:gd name="adj" fmla="val 2157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glow rad="63500">
                  <a:schemeClr val="bg1">
                    <a:lumMod val="8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82" name="CuadroTexto 181">
                <a:extLst>
                  <a:ext uri="{FF2B5EF4-FFF2-40B4-BE49-F238E27FC236}">
                    <a16:creationId xmlns:a16="http://schemas.microsoft.com/office/drawing/2014/main" xmlns="" id="{1E91DF6C-842E-4A32-A28B-75264BEFC09F}"/>
                  </a:ext>
                </a:extLst>
              </p:cNvPr>
              <p:cNvSpPr txBox="1"/>
              <p:nvPr/>
            </p:nvSpPr>
            <p:spPr>
              <a:xfrm>
                <a:off x="673904" y="5774659"/>
                <a:ext cx="58060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000" dirty="0">
                    <a:solidFill>
                      <a:prstClr val="black">
                        <a:lumMod val="50000"/>
                        <a:lumOff val="50000"/>
                      </a:prstClr>
                    </a:solidFill>
                  </a:rPr>
                  <a:t>Puertas</a:t>
                </a:r>
                <a:endParaRPr lang="es-AR" sz="1600" dirty="0">
                  <a:solidFill>
                    <a:prstClr val="black">
                      <a:lumMod val="50000"/>
                      <a:lumOff val="50000"/>
                    </a:prstClr>
                  </a:solidFill>
                </a:endParaRPr>
              </a:p>
            </p:txBody>
          </p:sp>
          <p:sp>
            <p:nvSpPr>
              <p:cNvPr id="183" name="Rectángulo: esquinas superiores redondeadas 182">
                <a:extLst>
                  <a:ext uri="{FF2B5EF4-FFF2-40B4-BE49-F238E27FC236}">
                    <a16:creationId xmlns:a16="http://schemas.microsoft.com/office/drawing/2014/main" xmlns="" id="{94C0EED7-16BE-465F-B645-3D2D2E5CAD20}"/>
                  </a:ext>
                </a:extLst>
              </p:cNvPr>
              <p:cNvSpPr/>
              <p:nvPr/>
            </p:nvSpPr>
            <p:spPr>
              <a:xfrm>
                <a:off x="208158" y="4593549"/>
                <a:ext cx="1521629" cy="1153641"/>
              </a:xfrm>
              <a:prstGeom prst="round2SameRect">
                <a:avLst>
                  <a:gd name="adj1" fmla="val 2631"/>
                  <a:gd name="adj2" fmla="val 0"/>
                </a:avLst>
              </a:prstGeom>
              <a:blipFill dpi="0" rotWithShape="1">
                <a:blip r:embed="rId1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84" name="CuadroTexto 183">
                <a:extLst>
                  <a:ext uri="{FF2B5EF4-FFF2-40B4-BE49-F238E27FC236}">
                    <a16:creationId xmlns:a16="http://schemas.microsoft.com/office/drawing/2014/main" xmlns="" id="{BE252EC3-4706-452C-83E5-34F2E4CBBEA1}"/>
                  </a:ext>
                </a:extLst>
              </p:cNvPr>
              <p:cNvSpPr txBox="1"/>
              <p:nvPr/>
            </p:nvSpPr>
            <p:spPr>
              <a:xfrm>
                <a:off x="203393" y="5969226"/>
                <a:ext cx="152163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900" dirty="0">
                    <a:solidFill>
                      <a:prstClr val="black"/>
                    </a:solidFill>
                  </a:rPr>
                  <a:t>Los muebles a medida son piezas únicas creadas para un interior en concreto. </a:t>
                </a:r>
              </a:p>
            </p:txBody>
          </p:sp>
          <p:grpSp>
            <p:nvGrpSpPr>
              <p:cNvPr id="185" name="button">
                <a:extLst>
                  <a:ext uri="{FF2B5EF4-FFF2-40B4-BE49-F238E27FC236}">
                    <a16:creationId xmlns:a16="http://schemas.microsoft.com/office/drawing/2014/main" xmlns="" id="{1F9AD0A7-C26B-4E76-9F9F-FA094ECA25A0}"/>
                  </a:ext>
                </a:extLst>
              </p:cNvPr>
              <p:cNvGrpSpPr/>
              <p:nvPr/>
            </p:nvGrpSpPr>
            <p:grpSpPr>
              <a:xfrm>
                <a:off x="592121" y="6509838"/>
                <a:ext cx="744175" cy="230832"/>
                <a:chOff x="561975" y="6398986"/>
                <a:chExt cx="744175" cy="230832"/>
              </a:xfrm>
            </p:grpSpPr>
            <p:sp>
              <p:nvSpPr>
                <p:cNvPr id="186" name="Rectángulo: esquinas redondeadas 185">
                  <a:extLst>
                    <a:ext uri="{FF2B5EF4-FFF2-40B4-BE49-F238E27FC236}">
                      <a16:creationId xmlns:a16="http://schemas.microsoft.com/office/drawing/2014/main" xmlns="" id="{C54DDE4C-39C0-4C06-9547-8A12583F40B3}"/>
                    </a:ext>
                  </a:extLst>
                </p:cNvPr>
                <p:cNvSpPr/>
                <p:nvPr/>
              </p:nvSpPr>
              <p:spPr>
                <a:xfrm>
                  <a:off x="561975" y="6406402"/>
                  <a:ext cx="714375" cy="216000"/>
                </a:xfrm>
                <a:prstGeom prst="roundRect">
                  <a:avLst/>
                </a:prstGeom>
                <a:solidFill>
                  <a:schemeClr val="accent4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7" name="CuadroTexto 186">
                  <a:extLst>
                    <a:ext uri="{FF2B5EF4-FFF2-40B4-BE49-F238E27FC236}">
                      <a16:creationId xmlns:a16="http://schemas.microsoft.com/office/drawing/2014/main" xmlns="" id="{D32167C6-0A85-4885-9F4B-6926729BE521}"/>
                    </a:ext>
                  </a:extLst>
                </p:cNvPr>
                <p:cNvSpPr txBox="1"/>
                <p:nvPr/>
              </p:nvSpPr>
              <p:spPr>
                <a:xfrm>
                  <a:off x="711115" y="6398986"/>
                  <a:ext cx="595035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</a:rPr>
                    <a:t>Ver más.</a:t>
                  </a:r>
                </a:p>
              </p:txBody>
            </p:sp>
            <p:pic>
              <p:nvPicPr>
                <p:cNvPr id="188" name="Imagen 187">
                  <a:extLst>
                    <a:ext uri="{FF2B5EF4-FFF2-40B4-BE49-F238E27FC236}">
                      <a16:creationId xmlns:a16="http://schemas.microsoft.com/office/drawing/2014/main" xmlns="" id="{854FA621-F61D-4BF6-AFB2-BA8C74CA16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xmlns="" r:id="rId1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836" y="6474919"/>
                  <a:ext cx="152838" cy="78966"/>
                </a:xfrm>
                <a:prstGeom prst="rect">
                  <a:avLst/>
                </a:prstGeom>
              </p:spPr>
            </p:pic>
          </p:grpSp>
        </p:grpSp>
        <p:sp>
          <p:nvSpPr>
            <p:cNvPr id="189" name="Titulo">
              <a:extLst>
                <a:ext uri="{FF2B5EF4-FFF2-40B4-BE49-F238E27FC236}">
                  <a16:creationId xmlns:a16="http://schemas.microsoft.com/office/drawing/2014/main" xmlns="" id="{89952FC4-C04B-4459-B5D3-D6F78460E911}"/>
                </a:ext>
              </a:extLst>
            </p:cNvPr>
            <p:cNvSpPr txBox="1"/>
            <p:nvPr/>
          </p:nvSpPr>
          <p:spPr>
            <a:xfrm>
              <a:off x="792912" y="4385906"/>
              <a:ext cx="52428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>
                  <a:solidFill>
                    <a:srgbClr val="E7E6E6">
                      <a:lumMod val="50000"/>
                    </a:srgbClr>
                  </a:solidFill>
                </a:rPr>
                <a:t>Un producto es el más vendido significa que mucha gente lo está comprando y por lo tanto se percibe como un producto fiable.</a:t>
              </a:r>
            </a:p>
          </p:txBody>
        </p:sp>
        <p:grpSp>
          <p:nvGrpSpPr>
            <p:cNvPr id="1040" name="badge">
              <a:extLst>
                <a:ext uri="{FF2B5EF4-FFF2-40B4-BE49-F238E27FC236}">
                  <a16:creationId xmlns:a16="http://schemas.microsoft.com/office/drawing/2014/main" xmlns="" id="{7C2B4DEC-CF12-4039-A16E-751829BE1E38}"/>
                </a:ext>
              </a:extLst>
            </p:cNvPr>
            <p:cNvGrpSpPr/>
            <p:nvPr/>
          </p:nvGrpSpPr>
          <p:grpSpPr>
            <a:xfrm>
              <a:off x="182864" y="5930488"/>
              <a:ext cx="421910" cy="200055"/>
              <a:chOff x="107377" y="5756625"/>
              <a:chExt cx="421910" cy="200055"/>
            </a:xfrm>
          </p:grpSpPr>
          <p:sp>
            <p:nvSpPr>
              <p:cNvPr id="1038" name="Rectángulo: esquinas redondeadas 1037">
                <a:extLst>
                  <a:ext uri="{FF2B5EF4-FFF2-40B4-BE49-F238E27FC236}">
                    <a16:creationId xmlns:a16="http://schemas.microsoft.com/office/drawing/2014/main" xmlns="" id="{1E0263B2-B0AA-49C1-8DE9-AA47D4A8EABC}"/>
                  </a:ext>
                </a:extLst>
              </p:cNvPr>
              <p:cNvSpPr/>
              <p:nvPr/>
            </p:nvSpPr>
            <p:spPr>
              <a:xfrm>
                <a:off x="121154" y="5795837"/>
                <a:ext cx="394357" cy="12163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 sz="9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039" name="CuadroTexto 1038">
                <a:extLst>
                  <a:ext uri="{FF2B5EF4-FFF2-40B4-BE49-F238E27FC236}">
                    <a16:creationId xmlns:a16="http://schemas.microsoft.com/office/drawing/2014/main" xmlns="" id="{CCD3ABD3-8B11-4713-80CB-B69184C9D443}"/>
                  </a:ext>
                </a:extLst>
              </p:cNvPr>
              <p:cNvSpPr txBox="1"/>
              <p:nvPr/>
            </p:nvSpPr>
            <p:spPr>
              <a:xfrm>
                <a:off x="107377" y="5756625"/>
                <a:ext cx="421910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700" dirty="0">
                    <a:solidFill>
                      <a:prstClr val="white">
                        <a:lumMod val="95000"/>
                      </a:prstClr>
                    </a:solidFill>
                  </a:rPr>
                  <a:t>Nuevo</a:t>
                </a:r>
                <a:endParaRPr lang="es-AR" sz="800" dirty="0">
                  <a:solidFill>
                    <a:prstClr val="white">
                      <a:lumMod val="95000"/>
                    </a:prstClr>
                  </a:solidFill>
                </a:endParaRPr>
              </a:p>
            </p:txBody>
          </p:sp>
        </p:grpSp>
        <p:grpSp>
          <p:nvGrpSpPr>
            <p:cNvPr id="199" name="badge">
              <a:extLst>
                <a:ext uri="{FF2B5EF4-FFF2-40B4-BE49-F238E27FC236}">
                  <a16:creationId xmlns:a16="http://schemas.microsoft.com/office/drawing/2014/main" xmlns="" id="{08584C8C-659F-4AB1-9306-CDBB430776BE}"/>
                </a:ext>
              </a:extLst>
            </p:cNvPr>
            <p:cNvGrpSpPr/>
            <p:nvPr/>
          </p:nvGrpSpPr>
          <p:grpSpPr>
            <a:xfrm>
              <a:off x="5151936" y="5924138"/>
              <a:ext cx="421910" cy="200055"/>
              <a:chOff x="107377" y="5756625"/>
              <a:chExt cx="421910" cy="200055"/>
            </a:xfrm>
          </p:grpSpPr>
          <p:sp>
            <p:nvSpPr>
              <p:cNvPr id="200" name="Rectángulo: esquinas redondeadas 199">
                <a:extLst>
                  <a:ext uri="{FF2B5EF4-FFF2-40B4-BE49-F238E27FC236}">
                    <a16:creationId xmlns:a16="http://schemas.microsoft.com/office/drawing/2014/main" xmlns="" id="{9F3C16E7-C7D0-4424-BDF0-B3597813168A}"/>
                  </a:ext>
                </a:extLst>
              </p:cNvPr>
              <p:cNvSpPr/>
              <p:nvPr/>
            </p:nvSpPr>
            <p:spPr>
              <a:xfrm>
                <a:off x="121154" y="5795837"/>
                <a:ext cx="394357" cy="12163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 sz="9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01" name="CuadroTexto 200">
                <a:extLst>
                  <a:ext uri="{FF2B5EF4-FFF2-40B4-BE49-F238E27FC236}">
                    <a16:creationId xmlns:a16="http://schemas.microsoft.com/office/drawing/2014/main" xmlns="" id="{CC38D0F5-59A2-4272-BDCD-F471EF5B434B}"/>
                  </a:ext>
                </a:extLst>
              </p:cNvPr>
              <p:cNvSpPr txBox="1"/>
              <p:nvPr/>
            </p:nvSpPr>
            <p:spPr>
              <a:xfrm>
                <a:off x="107377" y="5756625"/>
                <a:ext cx="421910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700" dirty="0">
                    <a:solidFill>
                      <a:prstClr val="white">
                        <a:lumMod val="95000"/>
                      </a:prstClr>
                    </a:solidFill>
                  </a:rPr>
                  <a:t>Nuevo</a:t>
                </a:r>
                <a:endParaRPr lang="es-AR" sz="800" dirty="0">
                  <a:solidFill>
                    <a:prstClr val="white">
                      <a:lumMod val="95000"/>
                    </a:prstClr>
                  </a:solidFill>
                </a:endParaRPr>
              </a:p>
            </p:txBody>
          </p:sp>
        </p:grpSp>
        <p:sp>
          <p:nvSpPr>
            <p:cNvPr id="1041" name="Elipse 1040">
              <a:extLst>
                <a:ext uri="{FF2B5EF4-FFF2-40B4-BE49-F238E27FC236}">
                  <a16:creationId xmlns:a16="http://schemas.microsoft.com/office/drawing/2014/main" xmlns="" id="{95162D65-5B88-460C-AA29-D4B67697C78B}"/>
                </a:ext>
              </a:extLst>
            </p:cNvPr>
            <p:cNvSpPr/>
            <p:nvPr/>
          </p:nvSpPr>
          <p:spPr>
            <a:xfrm>
              <a:off x="3283557" y="7386528"/>
              <a:ext cx="70005" cy="700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203" name="Elipse 202">
              <a:extLst>
                <a:ext uri="{FF2B5EF4-FFF2-40B4-BE49-F238E27FC236}">
                  <a16:creationId xmlns:a16="http://schemas.microsoft.com/office/drawing/2014/main" xmlns="" id="{704C5923-7BD2-4CF9-A538-93C47C70F8C7}"/>
                </a:ext>
              </a:extLst>
            </p:cNvPr>
            <p:cNvSpPr/>
            <p:nvPr/>
          </p:nvSpPr>
          <p:spPr>
            <a:xfrm>
              <a:off x="3378589" y="7386275"/>
              <a:ext cx="70005" cy="700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204" name="Elipse 203">
              <a:extLst>
                <a:ext uri="{FF2B5EF4-FFF2-40B4-BE49-F238E27FC236}">
                  <a16:creationId xmlns:a16="http://schemas.microsoft.com/office/drawing/2014/main" xmlns="" id="{DFBB0C1F-0F56-4041-9473-BF1AB39F90F7}"/>
                </a:ext>
              </a:extLst>
            </p:cNvPr>
            <p:cNvSpPr/>
            <p:nvPr/>
          </p:nvSpPr>
          <p:spPr>
            <a:xfrm>
              <a:off x="3476675" y="7386402"/>
              <a:ext cx="70005" cy="700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</p:grpSp>
      <p:grpSp>
        <p:nvGrpSpPr>
          <p:cNvPr id="8" name="MODAL">
            <a:extLst>
              <a:ext uri="{FF2B5EF4-FFF2-40B4-BE49-F238E27FC236}">
                <a16:creationId xmlns:a16="http://schemas.microsoft.com/office/drawing/2014/main" xmlns="" id="{B2F9E821-2E88-4DE4-AAB4-E2A17D02EC1F}"/>
              </a:ext>
            </a:extLst>
          </p:cNvPr>
          <p:cNvGrpSpPr/>
          <p:nvPr/>
        </p:nvGrpSpPr>
        <p:grpSpPr>
          <a:xfrm>
            <a:off x="-2814583" y="-4788077"/>
            <a:ext cx="2538791" cy="3834317"/>
            <a:chOff x="7023100" y="-504"/>
            <a:chExt cx="2538791" cy="3834317"/>
          </a:xfrm>
        </p:grpSpPr>
        <p:sp>
          <p:nvSpPr>
            <p:cNvPr id="87" name="Rectángulo 15">
              <a:extLst>
                <a:ext uri="{FF2B5EF4-FFF2-40B4-BE49-F238E27FC236}">
                  <a16:creationId xmlns:a16="http://schemas.microsoft.com/office/drawing/2014/main" xmlns="" id="{331D6B8B-EA88-4B27-8BC0-163AA4D885C9}"/>
                </a:ext>
              </a:extLst>
            </p:cNvPr>
            <p:cNvSpPr/>
            <p:nvPr/>
          </p:nvSpPr>
          <p:spPr>
            <a:xfrm>
              <a:off x="7023100" y="-504"/>
              <a:ext cx="2538791" cy="3834317"/>
            </a:xfrm>
            <a:prstGeom prst="roundRect">
              <a:avLst>
                <a:gd name="adj" fmla="val 166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glow rad="101600">
                <a:schemeClr val="bg1">
                  <a:lumMod val="65000"/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cxnSp>
          <p:nvCxnSpPr>
            <p:cNvPr id="88" name="58 Conector recto">
              <a:extLst>
                <a:ext uri="{FF2B5EF4-FFF2-40B4-BE49-F238E27FC236}">
                  <a16:creationId xmlns:a16="http://schemas.microsoft.com/office/drawing/2014/main" xmlns="" id="{B2134724-F31C-46DC-8814-96E19255F9C0}"/>
                </a:ext>
              </a:extLst>
            </p:cNvPr>
            <p:cNvCxnSpPr>
              <a:cxnSpLocks/>
            </p:cNvCxnSpPr>
            <p:nvPr/>
          </p:nvCxnSpPr>
          <p:spPr>
            <a:xfrm>
              <a:off x="7023100" y="350383"/>
              <a:ext cx="253879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CuadroTexto 13">
              <a:extLst>
                <a:ext uri="{FF2B5EF4-FFF2-40B4-BE49-F238E27FC236}">
                  <a16:creationId xmlns:a16="http://schemas.microsoft.com/office/drawing/2014/main" xmlns="" id="{43457A13-1A68-4FCE-9FD0-926A98E9C333}"/>
                </a:ext>
              </a:extLst>
            </p:cNvPr>
            <p:cNvSpPr txBox="1"/>
            <p:nvPr/>
          </p:nvSpPr>
          <p:spPr>
            <a:xfrm>
              <a:off x="7182479" y="57503"/>
              <a:ext cx="117211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Envíanos un mensaje</a:t>
              </a:r>
            </a:p>
          </p:txBody>
        </p:sp>
        <p:grpSp>
          <p:nvGrpSpPr>
            <p:cNvPr id="7" name="Form">
              <a:extLst>
                <a:ext uri="{FF2B5EF4-FFF2-40B4-BE49-F238E27FC236}">
                  <a16:creationId xmlns:a16="http://schemas.microsoft.com/office/drawing/2014/main" xmlns="" id="{B9DC0104-D349-431F-A5FF-EA95104E9581}"/>
                </a:ext>
              </a:extLst>
            </p:cNvPr>
            <p:cNvGrpSpPr/>
            <p:nvPr/>
          </p:nvGrpSpPr>
          <p:grpSpPr>
            <a:xfrm>
              <a:off x="7215214" y="486128"/>
              <a:ext cx="2138321" cy="2873284"/>
              <a:chOff x="7215214" y="486128"/>
              <a:chExt cx="2138321" cy="2873284"/>
            </a:xfrm>
          </p:grpSpPr>
          <p:sp>
            <p:nvSpPr>
              <p:cNvPr id="103" name="CuadroTexto 13">
                <a:extLst>
                  <a:ext uri="{FF2B5EF4-FFF2-40B4-BE49-F238E27FC236}">
                    <a16:creationId xmlns:a16="http://schemas.microsoft.com/office/drawing/2014/main" xmlns="" id="{50B2C8E2-239F-419E-9254-0B2227B321BF}"/>
                  </a:ext>
                </a:extLst>
              </p:cNvPr>
              <p:cNvSpPr txBox="1"/>
              <p:nvPr/>
            </p:nvSpPr>
            <p:spPr>
              <a:xfrm>
                <a:off x="7215214" y="486128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Nombre</a:t>
                </a:r>
              </a:p>
            </p:txBody>
          </p:sp>
          <p:sp>
            <p:nvSpPr>
              <p:cNvPr id="104" name="CuadroTexto 13">
                <a:extLst>
                  <a:ext uri="{FF2B5EF4-FFF2-40B4-BE49-F238E27FC236}">
                    <a16:creationId xmlns:a16="http://schemas.microsoft.com/office/drawing/2014/main" xmlns="" id="{E3B81C07-540F-43D4-9467-0FE3BF560E88}"/>
                  </a:ext>
                </a:extLst>
              </p:cNvPr>
              <p:cNvSpPr txBox="1"/>
              <p:nvPr/>
            </p:nvSpPr>
            <p:spPr>
              <a:xfrm>
                <a:off x="7215214" y="984215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Celular</a:t>
                </a:r>
              </a:p>
            </p:txBody>
          </p:sp>
          <p:sp>
            <p:nvSpPr>
              <p:cNvPr id="105" name="CuadroTexto 13">
                <a:extLst>
                  <a:ext uri="{FF2B5EF4-FFF2-40B4-BE49-F238E27FC236}">
                    <a16:creationId xmlns:a16="http://schemas.microsoft.com/office/drawing/2014/main" xmlns="" id="{90C8E470-310D-44E1-B2A4-396E17C737B5}"/>
                  </a:ext>
                </a:extLst>
              </p:cNvPr>
              <p:cNvSpPr txBox="1"/>
              <p:nvPr/>
            </p:nvSpPr>
            <p:spPr>
              <a:xfrm>
                <a:off x="7215214" y="1954652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Mensaje</a:t>
                </a:r>
              </a:p>
            </p:txBody>
          </p:sp>
          <p:sp>
            <p:nvSpPr>
              <p:cNvPr id="106" name="59 Rectángulo redondeado">
                <a:extLst>
                  <a:ext uri="{FF2B5EF4-FFF2-40B4-BE49-F238E27FC236}">
                    <a16:creationId xmlns:a16="http://schemas.microsoft.com/office/drawing/2014/main" xmlns="" id="{A1A65625-F6B7-48B3-8F94-5737E52E56C1}"/>
                  </a:ext>
                </a:extLst>
              </p:cNvPr>
              <p:cNvSpPr/>
              <p:nvPr/>
            </p:nvSpPr>
            <p:spPr>
              <a:xfrm>
                <a:off x="7215214" y="716960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07" name="64 Rectángulo redondeado">
                <a:extLst>
                  <a:ext uri="{FF2B5EF4-FFF2-40B4-BE49-F238E27FC236}">
                    <a16:creationId xmlns:a16="http://schemas.microsoft.com/office/drawing/2014/main" xmlns="" id="{607E39D1-2AB4-4525-987F-95E496A64DF5}"/>
                  </a:ext>
                </a:extLst>
              </p:cNvPr>
              <p:cNvSpPr/>
              <p:nvPr/>
            </p:nvSpPr>
            <p:spPr>
              <a:xfrm>
                <a:off x="7215214" y="1215047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08" name="65 Rectángulo redondeado">
                <a:extLst>
                  <a:ext uri="{FF2B5EF4-FFF2-40B4-BE49-F238E27FC236}">
                    <a16:creationId xmlns:a16="http://schemas.microsoft.com/office/drawing/2014/main" xmlns="" id="{8CA8BE85-043A-46E1-A140-86EFCB01059D}"/>
                  </a:ext>
                </a:extLst>
              </p:cNvPr>
              <p:cNvSpPr/>
              <p:nvPr/>
            </p:nvSpPr>
            <p:spPr>
              <a:xfrm>
                <a:off x="7215214" y="2185483"/>
                <a:ext cx="2138321" cy="801517"/>
              </a:xfrm>
              <a:prstGeom prst="roundRect">
                <a:avLst>
                  <a:gd name="adj" fmla="val 8348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09" name="button">
                <a:extLst>
                  <a:ext uri="{FF2B5EF4-FFF2-40B4-BE49-F238E27FC236}">
                    <a16:creationId xmlns:a16="http://schemas.microsoft.com/office/drawing/2014/main" xmlns="" id="{3C2F2D46-853B-41FB-98CF-C95DDF25F8A5}"/>
                  </a:ext>
                </a:extLst>
              </p:cNvPr>
              <p:cNvGrpSpPr/>
              <p:nvPr/>
            </p:nvGrpSpPr>
            <p:grpSpPr>
              <a:xfrm>
                <a:off x="7215214" y="3128580"/>
                <a:ext cx="1440000" cy="230832"/>
                <a:chOff x="8974364" y="5113598"/>
                <a:chExt cx="1440000" cy="230832"/>
              </a:xfrm>
            </p:grpSpPr>
            <p:sp>
              <p:nvSpPr>
                <p:cNvPr id="110" name="Rectángulo: esquinas redondeadas 34">
                  <a:extLst>
                    <a:ext uri="{FF2B5EF4-FFF2-40B4-BE49-F238E27FC236}">
                      <a16:creationId xmlns:a16="http://schemas.microsoft.com/office/drawing/2014/main" xmlns="" id="{9BDB20F4-3657-4BCB-86B6-9CCC3FFE0D1D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ound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1" name="CuadroTexto 33">
                  <a:extLst>
                    <a:ext uri="{FF2B5EF4-FFF2-40B4-BE49-F238E27FC236}">
                      <a16:creationId xmlns:a16="http://schemas.microsoft.com/office/drawing/2014/main" xmlns="" id="{CE9C75F1-75DA-403E-AA1F-AA629B96E381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prstClr val="white">
                          <a:lumMod val="95000"/>
                        </a:prstClr>
                      </a:solidFill>
                    </a:rPr>
                    <a:t>Enviá tu solicitud</a:t>
                  </a:r>
                </a:p>
              </p:txBody>
            </p:sp>
          </p:grpSp>
          <p:sp>
            <p:nvSpPr>
              <p:cNvPr id="145" name="CuadroTexto 13">
                <a:extLst>
                  <a:ext uri="{FF2B5EF4-FFF2-40B4-BE49-F238E27FC236}">
                    <a16:creationId xmlns:a16="http://schemas.microsoft.com/office/drawing/2014/main" xmlns="" id="{C60BABEC-A07E-4BF1-86EF-B4ADEAACF7D4}"/>
                  </a:ext>
                </a:extLst>
              </p:cNvPr>
              <p:cNvSpPr txBox="1"/>
              <p:nvPr/>
            </p:nvSpPr>
            <p:spPr>
              <a:xfrm>
                <a:off x="7215214" y="1477926"/>
                <a:ext cx="44275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Email</a:t>
                </a:r>
              </a:p>
            </p:txBody>
          </p:sp>
          <p:sp>
            <p:nvSpPr>
              <p:cNvPr id="146" name="64 Rectángulo redondeado">
                <a:extLst>
                  <a:ext uri="{FF2B5EF4-FFF2-40B4-BE49-F238E27FC236}">
                    <a16:creationId xmlns:a16="http://schemas.microsoft.com/office/drawing/2014/main" xmlns="" id="{FEE7A2D7-539F-4EC3-B2C2-41E18C8047C3}"/>
                  </a:ext>
                </a:extLst>
              </p:cNvPr>
              <p:cNvSpPr/>
              <p:nvPr/>
            </p:nvSpPr>
            <p:spPr>
              <a:xfrm>
                <a:off x="7215214" y="1708758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9" name="FOOTER">
            <a:extLst>
              <a:ext uri="{FF2B5EF4-FFF2-40B4-BE49-F238E27FC236}">
                <a16:creationId xmlns:a16="http://schemas.microsoft.com/office/drawing/2014/main" xmlns="" id="{A347FD2D-0A53-400C-B7A0-B936BADDD6DD}"/>
              </a:ext>
            </a:extLst>
          </p:cNvPr>
          <p:cNvGrpSpPr/>
          <p:nvPr/>
        </p:nvGrpSpPr>
        <p:grpSpPr>
          <a:xfrm>
            <a:off x="80856" y="8645128"/>
            <a:ext cx="6686551" cy="3492000"/>
            <a:chOff x="80856" y="10566115"/>
            <a:chExt cx="6686551" cy="3492000"/>
          </a:xfrm>
        </p:grpSpPr>
        <p:sp>
          <p:nvSpPr>
            <p:cNvPr id="57" name="Rectángulo 15">
              <a:extLst>
                <a:ext uri="{FF2B5EF4-FFF2-40B4-BE49-F238E27FC236}">
                  <a16:creationId xmlns:a16="http://schemas.microsoft.com/office/drawing/2014/main" xmlns="" id="{4CBFB721-C435-4C36-94CE-EE6F7CDB9065}"/>
                </a:ext>
              </a:extLst>
            </p:cNvPr>
            <p:cNvSpPr/>
            <p:nvPr/>
          </p:nvSpPr>
          <p:spPr>
            <a:xfrm>
              <a:off x="80856" y="10566115"/>
              <a:ext cx="6686551" cy="349200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solidFill>
                  <a:prstClr val="white"/>
                </a:solidFill>
              </a:endParaRPr>
            </a:p>
          </p:txBody>
        </p:sp>
        <p:cxnSp>
          <p:nvCxnSpPr>
            <p:cNvPr id="59" name="58 Conector recto"/>
            <p:cNvCxnSpPr/>
            <p:nvPr/>
          </p:nvCxnSpPr>
          <p:spPr>
            <a:xfrm>
              <a:off x="80856" y="10866996"/>
              <a:ext cx="668655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4735510" y="10592703"/>
              <a:ext cx="145745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Seguinos en Redes Sociales</a:t>
              </a:r>
            </a:p>
          </p:txBody>
        </p:sp>
        <p:sp>
          <p:nvSpPr>
            <p:cNvPr id="68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298567" y="10592703"/>
              <a:ext cx="113364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Carpintería Horarios</a:t>
              </a:r>
            </a:p>
          </p:txBody>
        </p:sp>
        <p:sp>
          <p:nvSpPr>
            <p:cNvPr id="69" name="CuadroTexto 32">
              <a:extLst>
                <a:ext uri="{FF2B5EF4-FFF2-40B4-BE49-F238E27FC236}">
                  <a16:creationId xmlns:a16="http://schemas.microsoft.com/office/drawing/2014/main" xmlns="" id="{4E14C5DA-E406-4F50-B640-945F830E720D}"/>
                </a:ext>
              </a:extLst>
            </p:cNvPr>
            <p:cNvSpPr txBox="1"/>
            <p:nvPr/>
          </p:nvSpPr>
          <p:spPr>
            <a:xfrm>
              <a:off x="185893" y="11033547"/>
              <a:ext cx="1902496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Los muebles a medida son piezas únicas creadas para un interior en concreto. </a:t>
              </a:r>
            </a:p>
          </p:txBody>
        </p:sp>
        <p:sp>
          <p:nvSpPr>
            <p:cNvPr id="70" name="CuadroTexto 32">
              <a:extLst>
                <a:ext uri="{FF2B5EF4-FFF2-40B4-BE49-F238E27FC236}">
                  <a16:creationId xmlns:a16="http://schemas.microsoft.com/office/drawing/2014/main" xmlns="" id="{4E14C5DA-E406-4F50-B640-945F830E720D}"/>
                </a:ext>
              </a:extLst>
            </p:cNvPr>
            <p:cNvSpPr txBox="1"/>
            <p:nvPr/>
          </p:nvSpPr>
          <p:spPr>
            <a:xfrm>
              <a:off x="180584" y="11628370"/>
              <a:ext cx="190249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Lunes: 10 a 18hs</a:t>
              </a:r>
            </a:p>
            <a:p>
              <a:endParaRPr lang="es-AR" sz="900" dirty="0">
                <a:solidFill>
                  <a:prstClr val="white">
                    <a:lumMod val="95000"/>
                  </a:prstClr>
                </a:solidFill>
              </a:endParaRPr>
            </a:p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Martes: 10 a 18hs</a:t>
              </a:r>
            </a:p>
            <a:p>
              <a:endParaRPr lang="es-AR" sz="900" dirty="0">
                <a:solidFill>
                  <a:prstClr val="white">
                    <a:lumMod val="95000"/>
                  </a:prstClr>
                </a:solidFill>
              </a:endParaRPr>
            </a:p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Miércoles: 10 a 18hs</a:t>
              </a:r>
            </a:p>
            <a:p>
              <a:endParaRPr lang="es-AR" sz="900" dirty="0">
                <a:solidFill>
                  <a:prstClr val="white">
                    <a:lumMod val="95000"/>
                  </a:prstClr>
                </a:solidFill>
              </a:endParaRPr>
            </a:p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Jueves: 10 a 18hs</a:t>
              </a:r>
            </a:p>
            <a:p>
              <a:endParaRPr lang="es-AR" sz="900" dirty="0">
                <a:solidFill>
                  <a:prstClr val="white">
                    <a:lumMod val="95000"/>
                  </a:prstClr>
                </a:solidFill>
              </a:endParaRPr>
            </a:p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Viernes: 10 a 18hs</a:t>
              </a:r>
            </a:p>
            <a:p>
              <a:endParaRPr lang="es-AR" sz="900" dirty="0">
                <a:solidFill>
                  <a:prstClr val="white">
                    <a:lumMod val="95000"/>
                  </a:prstClr>
                </a:solidFill>
              </a:endParaRPr>
            </a:p>
            <a:p>
              <a:endParaRPr lang="es-AR" sz="900" dirty="0">
                <a:solidFill>
                  <a:prstClr val="white">
                    <a:lumMod val="95000"/>
                  </a:prstClr>
                </a:solidFill>
              </a:endParaRPr>
            </a:p>
            <a:p>
              <a:endParaRPr lang="es-AR" sz="900" dirty="0">
                <a:solidFill>
                  <a:prstClr val="white">
                    <a:lumMod val="95000"/>
                  </a:prstClr>
                </a:solidFill>
              </a:endParaRPr>
            </a:p>
          </p:txBody>
        </p:sp>
        <p:pic>
          <p:nvPicPr>
            <p:cNvPr id="1027" name="Picture 3" descr="C:\Users\Martin\AppData\Local\Microsoft\Windows\INetCache\IE\Z791B8QY\77102-whatsapp-computer-call-telephone-icons-png-image-high-quality[1].png"/>
            <p:cNvPicPr>
              <a:picLocks noChangeAspect="1" noChangeArrowheads="1"/>
            </p:cNvPicPr>
            <p:nvPr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0581" y="11036724"/>
              <a:ext cx="232392" cy="232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5086799" y="11034429"/>
              <a:ext cx="66236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Whatsapp</a:t>
              </a:r>
            </a:p>
          </p:txBody>
        </p:sp>
        <p:sp>
          <p:nvSpPr>
            <p:cNvPr id="75" name="74 Elipse"/>
            <p:cNvSpPr/>
            <p:nvPr/>
          </p:nvSpPr>
          <p:spPr>
            <a:xfrm>
              <a:off x="4831577" y="11385569"/>
              <a:ext cx="230400" cy="230400"/>
            </a:xfrm>
            <a:prstGeom prst="ellipse">
              <a:avLst/>
            </a:prstGeom>
            <a:blipFill dpi="0" rotWithShape="1"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82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5086799" y="11387153"/>
              <a:ext cx="63350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Facebook</a:t>
              </a:r>
            </a:p>
          </p:txBody>
        </p:sp>
        <p:sp>
          <p:nvSpPr>
            <p:cNvPr id="84" name="83 Elipse"/>
            <p:cNvSpPr/>
            <p:nvPr/>
          </p:nvSpPr>
          <p:spPr>
            <a:xfrm>
              <a:off x="4831577" y="11731896"/>
              <a:ext cx="230400" cy="230400"/>
            </a:xfrm>
            <a:prstGeom prst="ellipse">
              <a:avLst/>
            </a:prstGeom>
            <a:blipFill dpi="0" rotWithShape="1">
              <a:blip r:embed="rId1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7237" t="-8270" r="-7842" b="-6809"/>
              </a:stretch>
            </a:blipFill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85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5086799" y="11736293"/>
              <a:ext cx="65434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Instagram</a:t>
              </a:r>
            </a:p>
          </p:txBody>
        </p:sp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xmlns="" id="{2A3944BC-D9CC-418E-B12A-D6072656B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21"/>
                </a:ext>
              </a:extLst>
            </a:blip>
            <a:stretch>
              <a:fillRect/>
            </a:stretch>
          </p:blipFill>
          <p:spPr>
            <a:xfrm>
              <a:off x="264472" y="13021976"/>
              <a:ext cx="252000" cy="252000"/>
            </a:xfrm>
            <a:prstGeom prst="rect">
              <a:avLst/>
            </a:prstGeom>
          </p:spPr>
        </p:pic>
        <p:sp>
          <p:nvSpPr>
            <p:cNvPr id="83" name="CuadroTexto 13">
              <a:extLst>
                <a:ext uri="{FF2B5EF4-FFF2-40B4-BE49-F238E27FC236}">
                  <a16:creationId xmlns:a16="http://schemas.microsoft.com/office/drawing/2014/main" xmlns="" id="{84DA55B2-1452-468A-87ED-A8BE688DD64E}"/>
                </a:ext>
              </a:extLst>
            </p:cNvPr>
            <p:cNvSpPr txBox="1"/>
            <p:nvPr/>
          </p:nvSpPr>
          <p:spPr>
            <a:xfrm>
              <a:off x="477154" y="13037583"/>
              <a:ext cx="163378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Email: consultas@anaron.com</a:t>
              </a:r>
            </a:p>
          </p:txBody>
        </p:sp>
        <p:sp>
          <p:nvSpPr>
            <p:cNvPr id="120" name="Rectángulo 119">
              <a:extLst>
                <a:ext uri="{FF2B5EF4-FFF2-40B4-BE49-F238E27FC236}">
                  <a16:creationId xmlns:a16="http://schemas.microsoft.com/office/drawing/2014/main" xmlns="" id="{822FD823-45C9-4C44-9529-B5C6B0E48858}"/>
                </a:ext>
              </a:extLst>
            </p:cNvPr>
            <p:cNvSpPr/>
            <p:nvPr/>
          </p:nvSpPr>
          <p:spPr>
            <a:xfrm>
              <a:off x="4830582" y="12246844"/>
              <a:ext cx="1633782" cy="1173827"/>
            </a:xfrm>
            <a:prstGeom prst="rect">
              <a:avLst/>
            </a:prstGeom>
            <a:blipFill dpi="0" rotWithShape="1">
              <a:blip r:embed="rId2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xmlns="" id="{08D92798-CC7C-49C5-B93D-F6DB075EE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24"/>
                </a:ext>
              </a:extLst>
            </a:blip>
            <a:stretch>
              <a:fillRect/>
            </a:stretch>
          </p:blipFill>
          <p:spPr>
            <a:xfrm>
              <a:off x="4835832" y="12049474"/>
              <a:ext cx="230400" cy="344925"/>
            </a:xfrm>
            <a:prstGeom prst="rect">
              <a:avLst/>
            </a:prstGeom>
          </p:spPr>
        </p:pic>
        <p:grpSp>
          <p:nvGrpSpPr>
            <p:cNvPr id="147" name="Form">
              <a:extLst>
                <a:ext uri="{FF2B5EF4-FFF2-40B4-BE49-F238E27FC236}">
                  <a16:creationId xmlns:a16="http://schemas.microsoft.com/office/drawing/2014/main" xmlns="" id="{850E9CF5-0A77-4DD7-A636-6916F1ACC455}"/>
                </a:ext>
              </a:extLst>
            </p:cNvPr>
            <p:cNvGrpSpPr/>
            <p:nvPr/>
          </p:nvGrpSpPr>
          <p:grpSpPr>
            <a:xfrm>
              <a:off x="2331747" y="11002359"/>
              <a:ext cx="2138321" cy="2873284"/>
              <a:chOff x="7215214" y="486128"/>
              <a:chExt cx="2138321" cy="2873284"/>
            </a:xfrm>
          </p:grpSpPr>
          <p:sp>
            <p:nvSpPr>
              <p:cNvPr id="148" name="CuadroTexto 13">
                <a:extLst>
                  <a:ext uri="{FF2B5EF4-FFF2-40B4-BE49-F238E27FC236}">
                    <a16:creationId xmlns:a16="http://schemas.microsoft.com/office/drawing/2014/main" xmlns="" id="{C7B62FB2-C4E5-4407-8F7F-858DC185D3BC}"/>
                  </a:ext>
                </a:extLst>
              </p:cNvPr>
              <p:cNvSpPr txBox="1"/>
              <p:nvPr/>
            </p:nvSpPr>
            <p:spPr>
              <a:xfrm>
                <a:off x="7215214" y="486128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Nombre</a:t>
                </a:r>
              </a:p>
            </p:txBody>
          </p:sp>
          <p:sp>
            <p:nvSpPr>
              <p:cNvPr id="149" name="CuadroTexto 13">
                <a:extLst>
                  <a:ext uri="{FF2B5EF4-FFF2-40B4-BE49-F238E27FC236}">
                    <a16:creationId xmlns:a16="http://schemas.microsoft.com/office/drawing/2014/main" xmlns="" id="{B43FE012-7186-44D1-A122-B8CE6E42C764}"/>
                  </a:ext>
                </a:extLst>
              </p:cNvPr>
              <p:cNvSpPr txBox="1"/>
              <p:nvPr/>
            </p:nvSpPr>
            <p:spPr>
              <a:xfrm>
                <a:off x="7215214" y="984215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Celular</a:t>
                </a:r>
              </a:p>
            </p:txBody>
          </p:sp>
          <p:sp>
            <p:nvSpPr>
              <p:cNvPr id="150" name="CuadroTexto 13">
                <a:extLst>
                  <a:ext uri="{FF2B5EF4-FFF2-40B4-BE49-F238E27FC236}">
                    <a16:creationId xmlns:a16="http://schemas.microsoft.com/office/drawing/2014/main" xmlns="" id="{BDEF1981-100C-4BEF-81A4-A3C14766437C}"/>
                  </a:ext>
                </a:extLst>
              </p:cNvPr>
              <p:cNvSpPr txBox="1"/>
              <p:nvPr/>
            </p:nvSpPr>
            <p:spPr>
              <a:xfrm>
                <a:off x="7215214" y="1954652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Mensaje</a:t>
                </a:r>
              </a:p>
            </p:txBody>
          </p:sp>
          <p:sp>
            <p:nvSpPr>
              <p:cNvPr id="151" name="59 Rectángulo redondeado">
                <a:extLst>
                  <a:ext uri="{FF2B5EF4-FFF2-40B4-BE49-F238E27FC236}">
                    <a16:creationId xmlns:a16="http://schemas.microsoft.com/office/drawing/2014/main" xmlns="" id="{183E7631-237D-4ACB-85BA-BE6287EEBF9C}"/>
                  </a:ext>
                </a:extLst>
              </p:cNvPr>
              <p:cNvSpPr/>
              <p:nvPr/>
            </p:nvSpPr>
            <p:spPr>
              <a:xfrm>
                <a:off x="7215214" y="716960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52" name="64 Rectángulo redondeado">
                <a:extLst>
                  <a:ext uri="{FF2B5EF4-FFF2-40B4-BE49-F238E27FC236}">
                    <a16:creationId xmlns:a16="http://schemas.microsoft.com/office/drawing/2014/main" xmlns="" id="{6F689EB0-B850-4071-8C5F-A0BDF8E75765}"/>
                  </a:ext>
                </a:extLst>
              </p:cNvPr>
              <p:cNvSpPr/>
              <p:nvPr/>
            </p:nvSpPr>
            <p:spPr>
              <a:xfrm>
                <a:off x="7215214" y="1215047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71" name="65 Rectángulo redondeado">
                <a:extLst>
                  <a:ext uri="{FF2B5EF4-FFF2-40B4-BE49-F238E27FC236}">
                    <a16:creationId xmlns:a16="http://schemas.microsoft.com/office/drawing/2014/main" xmlns="" id="{DB3A7222-4835-4395-B105-BAC7AFCA7BB7}"/>
                  </a:ext>
                </a:extLst>
              </p:cNvPr>
              <p:cNvSpPr/>
              <p:nvPr/>
            </p:nvSpPr>
            <p:spPr>
              <a:xfrm>
                <a:off x="7215214" y="2185483"/>
                <a:ext cx="2138321" cy="801517"/>
              </a:xfrm>
              <a:prstGeom prst="roundRect">
                <a:avLst>
                  <a:gd name="adj" fmla="val 8348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72" name="button">
                <a:extLst>
                  <a:ext uri="{FF2B5EF4-FFF2-40B4-BE49-F238E27FC236}">
                    <a16:creationId xmlns:a16="http://schemas.microsoft.com/office/drawing/2014/main" xmlns="" id="{68337DEA-49EB-47CB-90F6-E042E0C6A1DA}"/>
                  </a:ext>
                </a:extLst>
              </p:cNvPr>
              <p:cNvGrpSpPr/>
              <p:nvPr/>
            </p:nvGrpSpPr>
            <p:grpSpPr>
              <a:xfrm>
                <a:off x="7215214" y="3128580"/>
                <a:ext cx="1440000" cy="230832"/>
                <a:chOff x="8974364" y="5113598"/>
                <a:chExt cx="1440000" cy="230832"/>
              </a:xfrm>
            </p:grpSpPr>
            <p:sp>
              <p:nvSpPr>
                <p:cNvPr id="175" name="Rectángulo: esquinas redondeadas 34">
                  <a:extLst>
                    <a:ext uri="{FF2B5EF4-FFF2-40B4-BE49-F238E27FC236}">
                      <a16:creationId xmlns:a16="http://schemas.microsoft.com/office/drawing/2014/main" xmlns="" id="{61CBE5D2-0FAF-4CE2-A3B5-25647C8E833C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ound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6" name="CuadroTexto 33">
                  <a:extLst>
                    <a:ext uri="{FF2B5EF4-FFF2-40B4-BE49-F238E27FC236}">
                      <a16:creationId xmlns:a16="http://schemas.microsoft.com/office/drawing/2014/main" xmlns="" id="{0005B2C7-533E-4AA6-BF3F-0CAB4B9DFC3C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prstClr val="white">
                          <a:lumMod val="95000"/>
                        </a:prstClr>
                      </a:solidFill>
                    </a:rPr>
                    <a:t>Enviá tu solicitud</a:t>
                  </a:r>
                </a:p>
              </p:txBody>
            </p:sp>
          </p:grpSp>
          <p:sp>
            <p:nvSpPr>
              <p:cNvPr id="173" name="CuadroTexto 13">
                <a:extLst>
                  <a:ext uri="{FF2B5EF4-FFF2-40B4-BE49-F238E27FC236}">
                    <a16:creationId xmlns:a16="http://schemas.microsoft.com/office/drawing/2014/main" xmlns="" id="{4D6D70D7-1F9F-48B8-9F74-DB7395B750A4}"/>
                  </a:ext>
                </a:extLst>
              </p:cNvPr>
              <p:cNvSpPr txBox="1"/>
              <p:nvPr/>
            </p:nvSpPr>
            <p:spPr>
              <a:xfrm>
                <a:off x="7215214" y="1477926"/>
                <a:ext cx="44275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Email</a:t>
                </a:r>
              </a:p>
            </p:txBody>
          </p:sp>
          <p:sp>
            <p:nvSpPr>
              <p:cNvPr id="174" name="64 Rectángulo redondeado">
                <a:extLst>
                  <a:ext uri="{FF2B5EF4-FFF2-40B4-BE49-F238E27FC236}">
                    <a16:creationId xmlns:a16="http://schemas.microsoft.com/office/drawing/2014/main" xmlns="" id="{A54DB02A-25A5-4993-A1D8-FA689F900FF4}"/>
                  </a:ext>
                </a:extLst>
              </p:cNvPr>
              <p:cNvSpPr/>
              <p:nvPr/>
            </p:nvSpPr>
            <p:spPr>
              <a:xfrm>
                <a:off x="7215214" y="1708758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77" name="CuadroTexto 13">
              <a:extLst>
                <a:ext uri="{FF2B5EF4-FFF2-40B4-BE49-F238E27FC236}">
                  <a16:creationId xmlns:a16="http://schemas.microsoft.com/office/drawing/2014/main" xmlns="" id="{06A2FD12-2E7B-475F-98DF-6FDC1ECA4BDE}"/>
                </a:ext>
              </a:extLst>
            </p:cNvPr>
            <p:cNvSpPr txBox="1"/>
            <p:nvPr/>
          </p:nvSpPr>
          <p:spPr>
            <a:xfrm>
              <a:off x="2341266" y="10592703"/>
              <a:ext cx="117211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Envíanos un mensaje</a:t>
              </a:r>
            </a:p>
          </p:txBody>
        </p:sp>
      </p:grpSp>
      <p:grpSp>
        <p:nvGrpSpPr>
          <p:cNvPr id="56" name="NAVBAR">
            <a:extLst>
              <a:ext uri="{FF2B5EF4-FFF2-40B4-BE49-F238E27FC236}">
                <a16:creationId xmlns:a16="http://schemas.microsoft.com/office/drawing/2014/main" xmlns="" id="{C77D1746-BA85-4E89-9201-7FD71431ECF0}"/>
              </a:ext>
            </a:extLst>
          </p:cNvPr>
          <p:cNvGrpSpPr/>
          <p:nvPr/>
        </p:nvGrpSpPr>
        <p:grpSpPr>
          <a:xfrm>
            <a:off x="85724" y="-3742794"/>
            <a:ext cx="6686551" cy="294640"/>
            <a:chOff x="85724" y="1035693"/>
            <a:chExt cx="6686551" cy="294640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xmlns="" id="{4CBFB721-C435-4C36-94CE-EE6F7CDB9065}"/>
                </a:ext>
              </a:extLst>
            </p:cNvPr>
            <p:cNvSpPr/>
            <p:nvPr/>
          </p:nvSpPr>
          <p:spPr>
            <a:xfrm>
              <a:off x="85724" y="1035693"/>
              <a:ext cx="6686551" cy="29464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xmlns="" id="{26E8BA1D-B09C-477C-B692-5497F30E7433}"/>
                </a:ext>
              </a:extLst>
            </p:cNvPr>
            <p:cNvSpPr txBox="1"/>
            <p:nvPr/>
          </p:nvSpPr>
          <p:spPr>
            <a:xfrm>
              <a:off x="2716307" y="1067597"/>
              <a:ext cx="7681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Contáctanos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1515739" y="1067597"/>
              <a:ext cx="43794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Inicio</a:t>
              </a: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xmlns="" id="{EFA41681-276D-4503-AD2B-08ED6EE782BE}"/>
                </a:ext>
              </a:extLst>
            </p:cNvPr>
            <p:cNvSpPr/>
            <p:nvPr/>
          </p:nvSpPr>
          <p:spPr>
            <a:xfrm>
              <a:off x="1606420" y="1300822"/>
              <a:ext cx="396000" cy="288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grpSp>
          <p:nvGrpSpPr>
            <p:cNvPr id="31" name="Link-dropdown">
              <a:extLst>
                <a:ext uri="{FF2B5EF4-FFF2-40B4-BE49-F238E27FC236}">
                  <a16:creationId xmlns:a16="http://schemas.microsoft.com/office/drawing/2014/main" xmlns="" id="{04365D08-A395-4FEB-B237-C48A48D42A9A}"/>
                </a:ext>
              </a:extLst>
            </p:cNvPr>
            <p:cNvGrpSpPr/>
            <p:nvPr/>
          </p:nvGrpSpPr>
          <p:grpSpPr>
            <a:xfrm>
              <a:off x="1980056" y="1067597"/>
              <a:ext cx="678391" cy="230832"/>
              <a:chOff x="3110356" y="1067597"/>
              <a:chExt cx="678391" cy="230832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xmlns="" id="{12F8F621-D20B-4CCB-95EA-8F0CC8D84F31}"/>
                  </a:ext>
                </a:extLst>
              </p:cNvPr>
              <p:cNvSpPr txBox="1"/>
              <p:nvPr/>
            </p:nvSpPr>
            <p:spPr>
              <a:xfrm>
                <a:off x="3110356" y="1067597"/>
                <a:ext cx="67839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Categorías</a:t>
                </a:r>
              </a:p>
            </p:txBody>
          </p:sp>
          <p:sp>
            <p:nvSpPr>
              <p:cNvPr id="21" name="Triángulo isósceles 20">
                <a:extLst>
                  <a:ext uri="{FF2B5EF4-FFF2-40B4-BE49-F238E27FC236}">
                    <a16:creationId xmlns:a16="http://schemas.microsoft.com/office/drawing/2014/main" xmlns="" id="{0BA13F8C-788F-4288-A947-1335087737C5}"/>
                  </a:ext>
                </a:extLst>
              </p:cNvPr>
              <p:cNvSpPr/>
              <p:nvPr/>
            </p:nvSpPr>
            <p:spPr>
              <a:xfrm rot="10800000">
                <a:off x="3728618" y="1171972"/>
                <a:ext cx="52250" cy="45719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9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3466069" y="1067597"/>
              <a:ext cx="77136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Presupuesto</a:t>
              </a:r>
            </a:p>
          </p:txBody>
        </p:sp>
        <p:sp>
          <p:nvSpPr>
            <p:cNvPr id="178" name="CuadroTexto 13">
              <a:extLst>
                <a:ext uri="{FF2B5EF4-FFF2-40B4-BE49-F238E27FC236}">
                  <a16:creationId xmlns:a16="http://schemas.microsoft.com/office/drawing/2014/main" xmlns="" id="{5FD48410-2D7F-4C93-AA3A-5FD37FD653B4}"/>
                </a:ext>
              </a:extLst>
            </p:cNvPr>
            <p:cNvSpPr txBox="1"/>
            <p:nvPr/>
          </p:nvSpPr>
          <p:spPr>
            <a:xfrm>
              <a:off x="4159489" y="1067597"/>
              <a:ext cx="12009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Preguntas Frecuentes</a:t>
              </a:r>
            </a:p>
          </p:txBody>
        </p:sp>
      </p:grpSp>
      <p:grpSp>
        <p:nvGrpSpPr>
          <p:cNvPr id="61" name="VIDEO"/>
          <p:cNvGrpSpPr/>
          <p:nvPr/>
        </p:nvGrpSpPr>
        <p:grpSpPr>
          <a:xfrm>
            <a:off x="59217" y="5761040"/>
            <a:ext cx="6708190" cy="2819897"/>
            <a:chOff x="59217" y="5761040"/>
            <a:chExt cx="6708190" cy="2819897"/>
          </a:xfrm>
        </p:grpSpPr>
        <p:sp>
          <p:nvSpPr>
            <p:cNvPr id="190" name="Rectángulo 189">
              <a:extLst>
                <a:ext uri="{FF2B5EF4-FFF2-40B4-BE49-F238E27FC236}">
                  <a16:creationId xmlns:a16="http://schemas.microsoft.com/office/drawing/2014/main" xmlns="" id="{FB37A8A5-4BBD-4543-94AE-14CE564EE447}"/>
                </a:ext>
              </a:extLst>
            </p:cNvPr>
            <p:cNvSpPr/>
            <p:nvPr/>
          </p:nvSpPr>
          <p:spPr>
            <a:xfrm>
              <a:off x="74457" y="5770565"/>
              <a:ext cx="6686550" cy="280670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39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xmlns="" id="{F4BCEE92-DF03-4713-BA92-D4FF98A004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/>
            <a:srcRect l="1870" r="3104"/>
            <a:stretch/>
          </p:blipFill>
          <p:spPr>
            <a:xfrm>
              <a:off x="74133" y="5770069"/>
              <a:ext cx="2556347" cy="281086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54" name="Rectángulo 53">
              <a:extLst>
                <a:ext uri="{FF2B5EF4-FFF2-40B4-BE49-F238E27FC236}">
                  <a16:creationId xmlns:a16="http://schemas.microsoft.com/office/drawing/2014/main" xmlns="" id="{90227A1F-D917-426E-AD78-44452429376C}"/>
                </a:ext>
              </a:extLst>
            </p:cNvPr>
            <p:cNvSpPr/>
            <p:nvPr/>
          </p:nvSpPr>
          <p:spPr>
            <a:xfrm>
              <a:off x="59217" y="5770069"/>
              <a:ext cx="2556347" cy="2806700"/>
            </a:xfrm>
            <a:prstGeom prst="rect">
              <a:avLst/>
            </a:prstGeom>
            <a:solidFill>
              <a:schemeClr val="tx1">
                <a:lumMod val="65000"/>
                <a:lumOff val="35000"/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205" name="CuadroTexto 204">
              <a:extLst>
                <a:ext uri="{FF2B5EF4-FFF2-40B4-BE49-F238E27FC236}">
                  <a16:creationId xmlns:a16="http://schemas.microsoft.com/office/drawing/2014/main" xmlns="" id="{41B73728-0AC5-4D96-8D93-7F72659E959C}"/>
                </a:ext>
              </a:extLst>
            </p:cNvPr>
            <p:cNvSpPr txBox="1"/>
            <p:nvPr/>
          </p:nvSpPr>
          <p:spPr>
            <a:xfrm>
              <a:off x="192125" y="5994058"/>
              <a:ext cx="18028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400" dirty="0">
                  <a:solidFill>
                    <a:prstClr val="white">
                      <a:lumMod val="95000"/>
                    </a:prstClr>
                  </a:solidFill>
                </a:rPr>
                <a:t>La mas alta Tecnología</a:t>
              </a:r>
            </a:p>
          </p:txBody>
        </p:sp>
        <p:sp>
          <p:nvSpPr>
            <p:cNvPr id="207" name="CuadroTexto 206">
              <a:extLst>
                <a:ext uri="{FF2B5EF4-FFF2-40B4-BE49-F238E27FC236}">
                  <a16:creationId xmlns:a16="http://schemas.microsoft.com/office/drawing/2014/main" xmlns="" id="{2E225EEE-5B72-4330-A4F5-F53789884E17}"/>
                </a:ext>
              </a:extLst>
            </p:cNvPr>
            <p:cNvSpPr txBox="1"/>
            <p:nvPr/>
          </p:nvSpPr>
          <p:spPr>
            <a:xfrm>
              <a:off x="201650" y="6335192"/>
              <a:ext cx="1967807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prstClr val="white">
                      <a:lumMod val="95000"/>
                    </a:prstClr>
                  </a:solidFill>
                </a:rPr>
                <a:t>Los muebles a medida son piezas únicas creadas para un interior en concreto. </a:t>
              </a:r>
            </a:p>
          </p:txBody>
        </p:sp>
        <p:grpSp>
          <p:nvGrpSpPr>
            <p:cNvPr id="58" name="button">
              <a:extLst>
                <a:ext uri="{FF2B5EF4-FFF2-40B4-BE49-F238E27FC236}">
                  <a16:creationId xmlns:a16="http://schemas.microsoft.com/office/drawing/2014/main" xmlns="" id="{6886558B-2370-4E80-9CF6-84A16DCF6940}"/>
                </a:ext>
              </a:extLst>
            </p:cNvPr>
            <p:cNvGrpSpPr/>
            <p:nvPr/>
          </p:nvGrpSpPr>
          <p:grpSpPr>
            <a:xfrm>
              <a:off x="298567" y="6913072"/>
              <a:ext cx="1459054" cy="230832"/>
              <a:chOff x="427180" y="3133956"/>
              <a:chExt cx="1459054" cy="230832"/>
            </a:xfrm>
          </p:grpSpPr>
          <p:sp>
            <p:nvSpPr>
              <p:cNvPr id="179" name="Rectángulo: esquinas redondeadas 178">
                <a:extLst>
                  <a:ext uri="{FF2B5EF4-FFF2-40B4-BE49-F238E27FC236}">
                    <a16:creationId xmlns:a16="http://schemas.microsoft.com/office/drawing/2014/main" xmlns="" id="{C8CAC5E2-5302-4874-8655-67CB0D86D90A}"/>
                  </a:ext>
                </a:extLst>
              </p:cNvPr>
              <p:cNvSpPr/>
              <p:nvPr/>
            </p:nvSpPr>
            <p:spPr>
              <a:xfrm>
                <a:off x="436707" y="3141372"/>
                <a:ext cx="1440000" cy="216000"/>
              </a:xfrm>
              <a:prstGeom prst="roundRect">
                <a:avLst/>
              </a:prstGeom>
              <a:no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191" name="CuadroTexto 190">
                <a:extLst>
                  <a:ext uri="{FF2B5EF4-FFF2-40B4-BE49-F238E27FC236}">
                    <a16:creationId xmlns:a16="http://schemas.microsoft.com/office/drawing/2014/main" xmlns="" id="{CBBC6978-2410-4FE8-91F3-C230CA54A4A1}"/>
                  </a:ext>
                </a:extLst>
              </p:cNvPr>
              <p:cNvSpPr txBox="1"/>
              <p:nvPr/>
            </p:nvSpPr>
            <p:spPr>
              <a:xfrm>
                <a:off x="427180" y="3133956"/>
                <a:ext cx="145905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prstClr val="white">
                        <a:lumMod val="95000"/>
                      </a:prstClr>
                    </a:solidFill>
                  </a:rPr>
                  <a:t>Contáctanos por WhatsApp</a:t>
                </a:r>
              </a:p>
            </p:txBody>
          </p:sp>
        </p:grpSp>
        <p:sp>
          <p:nvSpPr>
            <p:cNvPr id="66" name="Rectángulo 65">
              <a:extLst>
                <a:ext uri="{FF2B5EF4-FFF2-40B4-BE49-F238E27FC236}">
                  <a16:creationId xmlns:a16="http://schemas.microsoft.com/office/drawing/2014/main" xmlns="" id="{39C4730D-11B6-4750-882F-540B825C2747}"/>
                </a:ext>
              </a:extLst>
            </p:cNvPr>
            <p:cNvSpPr/>
            <p:nvPr/>
          </p:nvSpPr>
          <p:spPr>
            <a:xfrm>
              <a:off x="2624443" y="8210385"/>
              <a:ext cx="4142964" cy="30288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195" name="CuadroTexto 194">
              <a:extLst>
                <a:ext uri="{FF2B5EF4-FFF2-40B4-BE49-F238E27FC236}">
                  <a16:creationId xmlns:a16="http://schemas.microsoft.com/office/drawing/2014/main" xmlns="" id="{E543F403-F445-4218-9E4F-91148EB270A7}"/>
                </a:ext>
              </a:extLst>
            </p:cNvPr>
            <p:cNvSpPr txBox="1"/>
            <p:nvPr/>
          </p:nvSpPr>
          <p:spPr>
            <a:xfrm>
              <a:off x="2725128" y="8221492"/>
              <a:ext cx="21788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200" i="1" dirty="0" smtClean="0">
                  <a:solidFill>
                    <a:prstClr val="white">
                      <a:lumMod val="95000"/>
                    </a:prstClr>
                  </a:solidFill>
                </a:rPr>
                <a:t>Modelamos tu diseño a medida.</a:t>
              </a:r>
              <a:endParaRPr lang="es-AR" sz="1200" i="1" dirty="0">
                <a:solidFill>
                  <a:prstClr val="white">
                    <a:lumMod val="95000"/>
                  </a:prstClr>
                </a:solidFill>
              </a:endParaRPr>
            </a:p>
          </p:txBody>
        </p:sp>
        <p:pic>
          <p:nvPicPr>
            <p:cNvPr id="60" name="Video"/>
            <p:cNvPicPr>
              <a:picLocks noChangeAspect="1" noChangeArrowheads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23052" y="5761040"/>
              <a:ext cx="3924300" cy="23717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9" name="dropdown" hidden="1">
            <a:extLst>
              <a:ext uri="{FF2B5EF4-FFF2-40B4-BE49-F238E27FC236}">
                <a16:creationId xmlns:a16="http://schemas.microsoft.com/office/drawing/2014/main" xmlns="" id="{EAF69C73-F2C2-4DFF-B5D9-E6E7CA82164D}"/>
              </a:ext>
            </a:extLst>
          </p:cNvPr>
          <p:cNvGrpSpPr/>
          <p:nvPr/>
        </p:nvGrpSpPr>
        <p:grpSpPr>
          <a:xfrm>
            <a:off x="2019015" y="-3447544"/>
            <a:ext cx="1536700" cy="1575680"/>
            <a:chOff x="3138401" y="1345320"/>
            <a:chExt cx="1536700" cy="1575680"/>
          </a:xfrm>
        </p:grpSpPr>
        <p:sp>
          <p:nvSpPr>
            <p:cNvPr id="20" name="Rectángulo: esquinas redondeadas 19">
              <a:extLst>
                <a:ext uri="{FF2B5EF4-FFF2-40B4-BE49-F238E27FC236}">
                  <a16:creationId xmlns:a16="http://schemas.microsoft.com/office/drawing/2014/main" xmlns="" id="{6D285F2E-6ADE-439B-AE14-FFDFD065DCB6}"/>
                </a:ext>
              </a:extLst>
            </p:cNvPr>
            <p:cNvSpPr/>
            <p:nvPr/>
          </p:nvSpPr>
          <p:spPr>
            <a:xfrm>
              <a:off x="3138401" y="1345320"/>
              <a:ext cx="1536700" cy="1575680"/>
            </a:xfrm>
            <a:prstGeom prst="roundRect">
              <a:avLst>
                <a:gd name="adj" fmla="val 1791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xmlns="" id="{0958EE7E-6272-47FF-BA24-C46ED3DD0CF4}"/>
                </a:ext>
              </a:extLst>
            </p:cNvPr>
            <p:cNvSpPr txBox="1"/>
            <p:nvPr/>
          </p:nvSpPr>
          <p:spPr>
            <a:xfrm>
              <a:off x="3226031" y="1435451"/>
              <a:ext cx="1346223" cy="2308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rgbClr val="ED7D31">
                      <a:lumMod val="50000"/>
                    </a:srgbClr>
                  </a:solidFill>
                </a:rPr>
                <a:t>Aberturas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xmlns="" id="{F60AB9A6-7092-4F11-B161-FC37EB513917}"/>
                </a:ext>
              </a:extLst>
            </p:cNvPr>
            <p:cNvSpPr txBox="1"/>
            <p:nvPr/>
          </p:nvSpPr>
          <p:spPr>
            <a:xfrm>
              <a:off x="3226031" y="1717586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rgbClr val="ED7D31">
                      <a:lumMod val="50000"/>
                    </a:srgbClr>
                  </a:solidFill>
                </a:rPr>
                <a:t>Muebles a Medida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xmlns="" id="{D3FD8C88-75EE-49B6-AFB1-FBEDF53589A3}"/>
                </a:ext>
              </a:extLst>
            </p:cNvPr>
            <p:cNvSpPr txBox="1"/>
            <p:nvPr/>
          </p:nvSpPr>
          <p:spPr>
            <a:xfrm>
              <a:off x="3226031" y="2019566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rgbClr val="ED7D31">
                      <a:lumMod val="50000"/>
                    </a:srgbClr>
                  </a:solidFill>
                </a:rPr>
                <a:t>Restauraciones</a:t>
              </a: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xmlns="" id="{CBC22303-4DA0-414F-B6B0-1B2F0F723116}"/>
                </a:ext>
              </a:extLst>
            </p:cNvPr>
            <p:cNvSpPr txBox="1"/>
            <p:nvPr/>
          </p:nvSpPr>
          <p:spPr>
            <a:xfrm>
              <a:off x="3226030" y="2279232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rgbClr val="ED7D31">
                      <a:lumMod val="50000"/>
                    </a:srgbClr>
                  </a:solidFill>
                </a:rPr>
                <a:t>Escritorios</a:t>
              </a: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xmlns="" id="{BE67CAA2-9813-4DC0-8A7E-60D50FFDA86A}"/>
                </a:ext>
              </a:extLst>
            </p:cNvPr>
            <p:cNvSpPr txBox="1"/>
            <p:nvPr/>
          </p:nvSpPr>
          <p:spPr>
            <a:xfrm>
              <a:off x="3226030" y="2646931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rgbClr val="ED7D31">
                      <a:lumMod val="50000"/>
                    </a:srgbClr>
                  </a:solidFill>
                </a:rPr>
                <a:t>Sillas</a:t>
              </a: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xmlns="" id="{A4E9C2FF-4E63-4E07-87D2-85A6D60BAA00}"/>
                </a:ext>
              </a:extLst>
            </p:cNvPr>
            <p:cNvCxnSpPr/>
            <p:nvPr/>
          </p:nvCxnSpPr>
          <p:spPr>
            <a:xfrm>
              <a:off x="3138401" y="2602481"/>
              <a:ext cx="15367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7" name="RESPUESTA"/>
          <p:cNvGrpSpPr/>
          <p:nvPr/>
        </p:nvGrpSpPr>
        <p:grpSpPr>
          <a:xfrm>
            <a:off x="-5456503" y="-4788078"/>
            <a:ext cx="2538791" cy="3834318"/>
            <a:chOff x="-5456503" y="-4788078"/>
            <a:chExt cx="2538791" cy="3834318"/>
          </a:xfrm>
        </p:grpSpPr>
        <p:sp>
          <p:nvSpPr>
            <p:cNvPr id="193" name="Rectángulo 15">
              <a:extLst>
                <a:ext uri="{FF2B5EF4-FFF2-40B4-BE49-F238E27FC236}">
                  <a16:creationId xmlns:a16="http://schemas.microsoft.com/office/drawing/2014/main" xmlns="" id="{331D6B8B-EA88-4B27-8BC0-163AA4D885C9}"/>
                </a:ext>
              </a:extLst>
            </p:cNvPr>
            <p:cNvSpPr/>
            <p:nvPr/>
          </p:nvSpPr>
          <p:spPr>
            <a:xfrm>
              <a:off x="-5456503" y="-4788078"/>
              <a:ext cx="2538791" cy="3834317"/>
            </a:xfrm>
            <a:prstGeom prst="roundRect">
              <a:avLst>
                <a:gd name="adj" fmla="val 1660"/>
              </a:avLst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58746" t="-1638" r="-71602"/>
              </a:stretch>
            </a:blipFill>
            <a:ln>
              <a:noFill/>
            </a:ln>
            <a:effectLst>
              <a:glow rad="101600">
                <a:schemeClr val="bg1">
                  <a:lumMod val="65000"/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221" name="fondo-overlay">
              <a:extLst>
                <a:ext uri="{FF2B5EF4-FFF2-40B4-BE49-F238E27FC236}">
                  <a16:creationId xmlns:a16="http://schemas.microsoft.com/office/drawing/2014/main" xmlns="" id="{26CBA29A-4BD0-4877-BEFC-08D42F99ED89}"/>
                </a:ext>
              </a:extLst>
            </p:cNvPr>
            <p:cNvSpPr/>
            <p:nvPr/>
          </p:nvSpPr>
          <p:spPr>
            <a:xfrm>
              <a:off x="-5456503" y="-4788077"/>
              <a:ext cx="2538791" cy="3834317"/>
            </a:xfrm>
            <a:prstGeom prst="roundRect">
              <a:avLst>
                <a:gd name="adj" fmla="val 1285"/>
              </a:avLst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196" name="CuadroTexto 13">
              <a:extLst>
                <a:ext uri="{FF2B5EF4-FFF2-40B4-BE49-F238E27FC236}">
                  <a16:creationId xmlns:a16="http://schemas.microsoft.com/office/drawing/2014/main" xmlns="" id="{43457A13-1A68-4FCE-9FD0-926A98E9C333}"/>
                </a:ext>
              </a:extLst>
            </p:cNvPr>
            <p:cNvSpPr txBox="1"/>
            <p:nvPr/>
          </p:nvSpPr>
          <p:spPr>
            <a:xfrm>
              <a:off x="-4955107" y="-3021528"/>
              <a:ext cx="15359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AR" sz="900" dirty="0" smtClean="0">
                  <a:solidFill>
                    <a:prstClr val="white">
                      <a:lumMod val="95000"/>
                    </a:prstClr>
                  </a:solidFill>
                </a:rPr>
                <a:t>Nos pondremos en contacto </a:t>
              </a:r>
            </a:p>
            <a:p>
              <a:pPr algn="ctr"/>
              <a:r>
                <a:rPr lang="es-AR" sz="900" dirty="0" smtClean="0">
                  <a:solidFill>
                    <a:prstClr val="white">
                      <a:lumMod val="95000"/>
                    </a:prstClr>
                  </a:solidFill>
                </a:rPr>
                <a:t>a la brevedad.</a:t>
              </a:r>
              <a:endParaRPr lang="es-AR" sz="900" dirty="0">
                <a:solidFill>
                  <a:prstClr val="white">
                    <a:lumMod val="95000"/>
                  </a:prstClr>
                </a:solidFill>
              </a:endParaRPr>
            </a:p>
          </p:txBody>
        </p:sp>
        <p:sp>
          <p:nvSpPr>
            <p:cNvPr id="219" name="218 Elipse"/>
            <p:cNvSpPr/>
            <p:nvPr/>
          </p:nvSpPr>
          <p:spPr>
            <a:xfrm>
              <a:off x="-4452105" y="-4396292"/>
              <a:ext cx="529995" cy="529995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807" r="-91965" b="-967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>
                <a:solidFill>
                  <a:prstClr val="white"/>
                </a:solidFill>
              </a:endParaRPr>
            </a:p>
          </p:txBody>
        </p:sp>
        <p:sp>
          <p:nvSpPr>
            <p:cNvPr id="220" name="CuadroTexto 10">
              <a:extLst>
                <a:ext uri="{FF2B5EF4-FFF2-40B4-BE49-F238E27FC236}">
                  <a16:creationId xmlns:a16="http://schemas.microsoft.com/office/drawing/2014/main" xmlns="" id="{B2799EBB-FFB0-4B67-A41C-664A83137C9B}"/>
                </a:ext>
              </a:extLst>
            </p:cNvPr>
            <p:cNvSpPr txBox="1"/>
            <p:nvPr/>
          </p:nvSpPr>
          <p:spPr>
            <a:xfrm>
              <a:off x="-5446031" y="-3824333"/>
              <a:ext cx="25178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000" dirty="0" smtClean="0">
                  <a:solidFill>
                    <a:prstClr val="white">
                      <a:lumMod val="95000"/>
                    </a:prstClr>
                  </a:solidFill>
                </a:rPr>
                <a:t>¡¡Gracias por tu mensaje!!</a:t>
              </a:r>
              <a:endParaRPr lang="es-AR" sz="2000" dirty="0">
                <a:solidFill>
                  <a:prstClr val="white">
                    <a:lumMod val="95000"/>
                  </a:prstClr>
                </a:solidFill>
              </a:endParaRPr>
            </a:p>
          </p:txBody>
        </p:sp>
        <p:grpSp>
          <p:nvGrpSpPr>
            <p:cNvPr id="5" name="button"/>
            <p:cNvGrpSpPr/>
            <p:nvPr/>
          </p:nvGrpSpPr>
          <p:grpSpPr>
            <a:xfrm>
              <a:off x="-4573202" y="-2591865"/>
              <a:ext cx="772189" cy="230832"/>
              <a:chOff x="-4959297" y="-2448392"/>
              <a:chExt cx="772189" cy="230832"/>
            </a:xfrm>
          </p:grpSpPr>
          <p:sp>
            <p:nvSpPr>
              <p:cNvPr id="222" name="Rectángulo: esquinas redondeadas 34">
                <a:extLst>
                  <a:ext uri="{FF2B5EF4-FFF2-40B4-BE49-F238E27FC236}">
                    <a16:creationId xmlns:a16="http://schemas.microsoft.com/office/drawing/2014/main" xmlns="" id="{9BDB20F4-3657-4BCB-86B6-9CCC3FFE0D1D}"/>
                  </a:ext>
                </a:extLst>
              </p:cNvPr>
              <p:cNvSpPr/>
              <p:nvPr/>
            </p:nvSpPr>
            <p:spPr>
              <a:xfrm>
                <a:off x="-4959297" y="-2440976"/>
                <a:ext cx="772189" cy="216000"/>
              </a:xfrm>
              <a:prstGeom prst="roundRect">
                <a:avLst/>
              </a:prstGeom>
              <a:no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>
                  <a:solidFill>
                    <a:prstClr val="white"/>
                  </a:solidFill>
                </a:endParaRPr>
              </a:p>
            </p:txBody>
          </p:sp>
          <p:sp>
            <p:nvSpPr>
              <p:cNvPr id="223" name="CuadroTexto 33">
                <a:extLst>
                  <a:ext uri="{FF2B5EF4-FFF2-40B4-BE49-F238E27FC236}">
                    <a16:creationId xmlns:a16="http://schemas.microsoft.com/office/drawing/2014/main" xmlns="" id="{CE9C75F1-75DA-403E-AA1F-AA629B96E381}"/>
                  </a:ext>
                </a:extLst>
              </p:cNvPr>
              <p:cNvSpPr txBox="1"/>
              <p:nvPr/>
            </p:nvSpPr>
            <p:spPr>
              <a:xfrm>
                <a:off x="-4812211" y="-2448392"/>
                <a:ext cx="478016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 smtClean="0">
                    <a:solidFill>
                      <a:prstClr val="white">
                        <a:lumMod val="95000"/>
                      </a:prstClr>
                    </a:solidFill>
                  </a:rPr>
                  <a:t>Cerrar</a:t>
                </a:r>
                <a:endParaRPr lang="es-AR" sz="900" dirty="0">
                  <a:solidFill>
                    <a:prstClr val="white">
                      <a:lumMod val="95000"/>
                    </a:prstClr>
                  </a:solidFill>
                </a:endParaRPr>
              </a:p>
            </p:txBody>
          </p:sp>
        </p:grpSp>
        <p:cxnSp>
          <p:nvCxnSpPr>
            <p:cNvPr id="224" name="58 Conector recto">
              <a:extLst>
                <a:ext uri="{FF2B5EF4-FFF2-40B4-BE49-F238E27FC236}">
                  <a16:creationId xmlns:a16="http://schemas.microsoft.com/office/drawing/2014/main" xmlns="" id="{B2134724-F31C-46DC-8814-96E19255F9C0}"/>
                </a:ext>
              </a:extLst>
            </p:cNvPr>
            <p:cNvCxnSpPr>
              <a:cxnSpLocks/>
            </p:cNvCxnSpPr>
            <p:nvPr/>
          </p:nvCxnSpPr>
          <p:spPr>
            <a:xfrm>
              <a:off x="-5114208" y="-3078815"/>
              <a:ext cx="185420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4962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BACKGROUND"/>
          <p:cNvGrpSpPr/>
          <p:nvPr/>
        </p:nvGrpSpPr>
        <p:grpSpPr>
          <a:xfrm>
            <a:off x="-1" y="-12629"/>
            <a:ext cx="6858001" cy="13252380"/>
            <a:chOff x="-1" y="3156"/>
            <a:chExt cx="6858001" cy="11679835"/>
          </a:xfrm>
        </p:grpSpPr>
        <p:sp>
          <p:nvSpPr>
            <p:cNvPr id="10" name="fondo">
              <a:extLst>
                <a:ext uri="{FF2B5EF4-FFF2-40B4-BE49-F238E27FC236}">
                  <a16:creationId xmlns:a16="http://schemas.microsoft.com/office/drawing/2014/main" xmlns="" id="{D0D24F11-DFA5-4D5C-A09C-331CA20A6343}"/>
                </a:ext>
              </a:extLst>
            </p:cNvPr>
            <p:cNvSpPr/>
            <p:nvPr/>
          </p:nvSpPr>
          <p:spPr>
            <a:xfrm>
              <a:off x="0" y="3166"/>
              <a:ext cx="6858000" cy="11679825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latin typeface="Wingdings" panose="05000000000000000000" pitchFamily="2" charset="2"/>
              </a:endParaRPr>
            </a:p>
          </p:txBody>
        </p:sp>
        <p:sp>
          <p:nvSpPr>
            <p:cNvPr id="6" name="fondo-overlay">
              <a:extLst>
                <a:ext uri="{FF2B5EF4-FFF2-40B4-BE49-F238E27FC236}">
                  <a16:creationId xmlns:a16="http://schemas.microsoft.com/office/drawing/2014/main" xmlns="" id="{26CBA29A-4BD0-4877-BEFC-08D42F99ED89}"/>
                </a:ext>
              </a:extLst>
            </p:cNvPr>
            <p:cNvSpPr/>
            <p:nvPr/>
          </p:nvSpPr>
          <p:spPr>
            <a:xfrm>
              <a:off x="-1" y="3156"/>
              <a:ext cx="6858000" cy="11679834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grpSp>
        <p:nvGrpSpPr>
          <p:cNvPr id="53" name="52 Grupo"/>
          <p:cNvGrpSpPr/>
          <p:nvPr/>
        </p:nvGrpSpPr>
        <p:grpSpPr>
          <a:xfrm>
            <a:off x="2901951" y="191211"/>
            <a:ext cx="3843816" cy="675078"/>
            <a:chOff x="2578100" y="71833"/>
            <a:chExt cx="4194175" cy="738062"/>
          </a:xfrm>
        </p:grpSpPr>
        <p:sp>
          <p:nvSpPr>
            <p:cNvPr id="18" name="Rectángulo: esquinas redondeadas 17">
              <a:extLst>
                <a:ext uri="{FF2B5EF4-FFF2-40B4-BE49-F238E27FC236}">
                  <a16:creationId xmlns:a16="http://schemas.microsoft.com/office/drawing/2014/main" xmlns="" id="{502E2953-DDFA-49EF-8975-90438151B291}"/>
                </a:ext>
              </a:extLst>
            </p:cNvPr>
            <p:cNvSpPr/>
            <p:nvPr/>
          </p:nvSpPr>
          <p:spPr>
            <a:xfrm>
              <a:off x="2578100" y="71833"/>
              <a:ext cx="4194175" cy="738062"/>
            </a:xfrm>
            <a:prstGeom prst="roundRect">
              <a:avLst>
                <a:gd name="adj" fmla="val 1127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xmlns="" id="{CA420C5D-A1CA-44C2-8319-A95CE93D9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711"/>
            <a:stretch/>
          </p:blipFill>
          <p:spPr>
            <a:xfrm>
              <a:off x="2646038" y="188316"/>
              <a:ext cx="4045272" cy="511236"/>
            </a:xfrm>
            <a:prstGeom prst="rect">
              <a:avLst/>
            </a:prstGeom>
          </p:spPr>
        </p:pic>
      </p:grpSp>
      <p:grpSp>
        <p:nvGrpSpPr>
          <p:cNvPr id="55" name="logo"/>
          <p:cNvGrpSpPr/>
          <p:nvPr/>
        </p:nvGrpSpPr>
        <p:grpSpPr>
          <a:xfrm>
            <a:off x="156759" y="274894"/>
            <a:ext cx="2493810" cy="434627"/>
            <a:chOff x="270187" y="402910"/>
            <a:chExt cx="2493810" cy="434627"/>
          </a:xfrm>
        </p:grpSpPr>
        <p:sp>
          <p:nvSpPr>
            <p:cNvPr id="50" name="49 Rectángulo redondeado"/>
            <p:cNvSpPr/>
            <p:nvPr/>
          </p:nvSpPr>
          <p:spPr>
            <a:xfrm>
              <a:off x="270187" y="441903"/>
              <a:ext cx="2493810" cy="39272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sp>
          <p:nvSpPr>
            <p:cNvPr id="36" name="35 CuadroTexto"/>
            <p:cNvSpPr txBox="1"/>
            <p:nvPr/>
          </p:nvSpPr>
          <p:spPr>
            <a:xfrm>
              <a:off x="608182" y="402910"/>
              <a:ext cx="1979963" cy="37159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s-AR" sz="2400" dirty="0">
                  <a:solidFill>
                    <a:schemeClr val="bg1">
                      <a:lumMod val="95000"/>
                    </a:schemeClr>
                  </a:solidFill>
                  <a:effectLst/>
                  <a:latin typeface="Bahnschrift Condensed" pitchFamily="34" charset="0"/>
                </a:rPr>
                <a:t>Anaron</a:t>
              </a:r>
              <a:r>
                <a:rPr lang="es-AR" sz="24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Bahnschrift Condensed" pitchFamily="34" charset="0"/>
                </a:rPr>
                <a:t>Carpinteros.</a:t>
              </a:r>
            </a:p>
          </p:txBody>
        </p:sp>
        <p:sp>
          <p:nvSpPr>
            <p:cNvPr id="52" name="51 Elipse"/>
            <p:cNvSpPr/>
            <p:nvPr/>
          </p:nvSpPr>
          <p:spPr>
            <a:xfrm>
              <a:off x="273908" y="443821"/>
              <a:ext cx="393716" cy="393716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807" r="-91965" b="-967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sp>
        <p:nvSpPr>
          <p:cNvPr id="128" name="Rectángulo 127">
            <a:extLst>
              <a:ext uri="{FF2B5EF4-FFF2-40B4-BE49-F238E27FC236}">
                <a16:creationId xmlns:a16="http://schemas.microsoft.com/office/drawing/2014/main" xmlns="" id="{A2B14AFC-B123-4E7D-AB60-F7814516C676}"/>
              </a:ext>
            </a:extLst>
          </p:cNvPr>
          <p:cNvSpPr/>
          <p:nvPr/>
        </p:nvSpPr>
        <p:spPr>
          <a:xfrm>
            <a:off x="71069" y="1427594"/>
            <a:ext cx="6686550" cy="8002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4" name="Titulo">
            <a:extLst>
              <a:ext uri="{FF2B5EF4-FFF2-40B4-BE49-F238E27FC236}">
                <a16:creationId xmlns:a16="http://schemas.microsoft.com/office/drawing/2014/main" xmlns="" id="{A0B3A2D6-9976-456B-8260-62FB589DF6C3}"/>
              </a:ext>
            </a:extLst>
          </p:cNvPr>
          <p:cNvSpPr txBox="1"/>
          <p:nvPr/>
        </p:nvSpPr>
        <p:spPr>
          <a:xfrm>
            <a:off x="1867920" y="1459238"/>
            <a:ext cx="9071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>
                <a:solidFill>
                  <a:schemeClr val="accent2">
                    <a:lumMod val="50000"/>
                  </a:schemeClr>
                </a:solidFill>
              </a:rPr>
              <a:t>Aberturas</a:t>
            </a:r>
          </a:p>
        </p:txBody>
      </p:sp>
      <p:cxnSp>
        <p:nvCxnSpPr>
          <p:cNvPr id="1032" name="Conector recto 1031">
            <a:extLst>
              <a:ext uri="{FF2B5EF4-FFF2-40B4-BE49-F238E27FC236}">
                <a16:creationId xmlns:a16="http://schemas.microsoft.com/office/drawing/2014/main" xmlns="" id="{2D139BAC-ADC2-4C29-A509-1983E15D4E66}"/>
              </a:ext>
            </a:extLst>
          </p:cNvPr>
          <p:cNvCxnSpPr/>
          <p:nvPr/>
        </p:nvCxnSpPr>
        <p:spPr>
          <a:xfrm>
            <a:off x="71069" y="1777539"/>
            <a:ext cx="6686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3" name="card">
            <a:extLst>
              <a:ext uri="{FF2B5EF4-FFF2-40B4-BE49-F238E27FC236}">
                <a16:creationId xmlns:a16="http://schemas.microsoft.com/office/drawing/2014/main" xmlns="" id="{37E5275A-FEE3-48EF-A7C0-B5764B1C0F32}"/>
              </a:ext>
            </a:extLst>
          </p:cNvPr>
          <p:cNvGrpSpPr/>
          <p:nvPr/>
        </p:nvGrpSpPr>
        <p:grpSpPr>
          <a:xfrm>
            <a:off x="1820832" y="2369739"/>
            <a:ext cx="1526394" cy="2272624"/>
            <a:chOff x="203393" y="4593549"/>
            <a:chExt cx="1526394" cy="2272624"/>
          </a:xfrm>
        </p:grpSpPr>
        <p:sp>
          <p:nvSpPr>
            <p:cNvPr id="154" name="Rectángulo: esquinas redondeadas 153">
              <a:extLst>
                <a:ext uri="{FF2B5EF4-FFF2-40B4-BE49-F238E27FC236}">
                  <a16:creationId xmlns:a16="http://schemas.microsoft.com/office/drawing/2014/main" xmlns="" id="{CEF7D542-0C0E-4213-B85D-DB2A011C5D05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5" name="CuadroTexto 154">
              <a:extLst>
                <a:ext uri="{FF2B5EF4-FFF2-40B4-BE49-F238E27FC236}">
                  <a16:creationId xmlns:a16="http://schemas.microsoft.com/office/drawing/2014/main" xmlns="" id="{EF1D722E-CB8E-4468-A2AC-A41FE5DEB6D8}"/>
                </a:ext>
              </a:extLst>
            </p:cNvPr>
            <p:cNvSpPr txBox="1"/>
            <p:nvPr/>
          </p:nvSpPr>
          <p:spPr>
            <a:xfrm>
              <a:off x="629020" y="5774659"/>
              <a:ext cx="6703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Ventanas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6" name="Rectángulo: esquinas superiores redondeadas 155">
              <a:extLst>
                <a:ext uri="{FF2B5EF4-FFF2-40B4-BE49-F238E27FC236}">
                  <a16:creationId xmlns:a16="http://schemas.microsoft.com/office/drawing/2014/main" xmlns="" id="{DF5C3F99-F99C-4626-8EA2-6C72A5C4E9EB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7" name="CuadroTexto 156">
              <a:extLst>
                <a:ext uri="{FF2B5EF4-FFF2-40B4-BE49-F238E27FC236}">
                  <a16:creationId xmlns:a16="http://schemas.microsoft.com/office/drawing/2014/main" xmlns="" id="{128CA96D-AD59-4BDB-82BD-BB5D7502966E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58" name="button">
              <a:extLst>
                <a:ext uri="{FF2B5EF4-FFF2-40B4-BE49-F238E27FC236}">
                  <a16:creationId xmlns:a16="http://schemas.microsoft.com/office/drawing/2014/main" xmlns="" id="{B4D38793-16E7-4C9B-9F0B-4644FC925352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59" name="Rectángulo: esquinas redondeadas 158">
                <a:extLst>
                  <a:ext uri="{FF2B5EF4-FFF2-40B4-BE49-F238E27FC236}">
                    <a16:creationId xmlns:a16="http://schemas.microsoft.com/office/drawing/2014/main" xmlns="" id="{829D3809-2894-4A85-BFE9-809BA2A5EB48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60" name="CuadroTexto 159">
                <a:extLst>
                  <a:ext uri="{FF2B5EF4-FFF2-40B4-BE49-F238E27FC236}">
                    <a16:creationId xmlns:a16="http://schemas.microsoft.com/office/drawing/2014/main" xmlns="" id="{5B9147F5-642D-497B-B73A-BD3974B77753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61" name="Imagen 160">
                <a:extLst>
                  <a:ext uri="{FF2B5EF4-FFF2-40B4-BE49-F238E27FC236}">
                    <a16:creationId xmlns:a16="http://schemas.microsoft.com/office/drawing/2014/main" xmlns="" id="{58DB0195-A03D-4795-9118-8B44D1FB8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xmlns="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162" name="card">
            <a:extLst>
              <a:ext uri="{FF2B5EF4-FFF2-40B4-BE49-F238E27FC236}">
                <a16:creationId xmlns:a16="http://schemas.microsoft.com/office/drawing/2014/main" xmlns="" id="{DFC91AC9-B6DD-438C-A3CD-8844906A48DD}"/>
              </a:ext>
            </a:extLst>
          </p:cNvPr>
          <p:cNvGrpSpPr/>
          <p:nvPr/>
        </p:nvGrpSpPr>
        <p:grpSpPr>
          <a:xfrm>
            <a:off x="3476675" y="2369739"/>
            <a:ext cx="1526394" cy="2272624"/>
            <a:chOff x="203393" y="4593549"/>
            <a:chExt cx="1526394" cy="2272624"/>
          </a:xfrm>
        </p:grpSpPr>
        <p:sp>
          <p:nvSpPr>
            <p:cNvPr id="163" name="Rectángulo: esquinas redondeadas 162">
              <a:extLst>
                <a:ext uri="{FF2B5EF4-FFF2-40B4-BE49-F238E27FC236}">
                  <a16:creationId xmlns:a16="http://schemas.microsoft.com/office/drawing/2014/main" xmlns="" id="{AE435B5D-A621-4F08-B039-891CA7FF7A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64" name="CuadroTexto 163">
              <a:extLst>
                <a:ext uri="{FF2B5EF4-FFF2-40B4-BE49-F238E27FC236}">
                  <a16:creationId xmlns:a16="http://schemas.microsoft.com/office/drawing/2014/main" xmlns="" id="{740D2592-714B-4B3E-8247-2CF252F15A89}"/>
                </a:ext>
              </a:extLst>
            </p:cNvPr>
            <p:cNvSpPr txBox="1"/>
            <p:nvPr/>
          </p:nvSpPr>
          <p:spPr>
            <a:xfrm>
              <a:off x="697949" y="5774659"/>
              <a:ext cx="5325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Cocina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5" name="Rectángulo: esquinas superiores redondeadas 164">
              <a:extLst>
                <a:ext uri="{FF2B5EF4-FFF2-40B4-BE49-F238E27FC236}">
                  <a16:creationId xmlns:a16="http://schemas.microsoft.com/office/drawing/2014/main" xmlns="" id="{C53DAC67-9F5B-49D5-8017-239A6CDF0E36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3129" t="-2749" r="-3674" b="-85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66" name="CuadroTexto 165">
              <a:extLst>
                <a:ext uri="{FF2B5EF4-FFF2-40B4-BE49-F238E27FC236}">
                  <a16:creationId xmlns:a16="http://schemas.microsoft.com/office/drawing/2014/main" xmlns="" id="{7817744A-EC62-4356-9E09-1F1E6543BB45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67" name="button">
              <a:extLst>
                <a:ext uri="{FF2B5EF4-FFF2-40B4-BE49-F238E27FC236}">
                  <a16:creationId xmlns:a16="http://schemas.microsoft.com/office/drawing/2014/main" xmlns="" id="{7AFC0044-6F66-4364-9D98-368DE6534BEC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68" name="Rectángulo: esquinas redondeadas 167">
                <a:extLst>
                  <a:ext uri="{FF2B5EF4-FFF2-40B4-BE49-F238E27FC236}">
                    <a16:creationId xmlns:a16="http://schemas.microsoft.com/office/drawing/2014/main" xmlns="" id="{C819ABCB-4188-4E11-94E7-F88C0E21B1AA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69" name="CuadroTexto 168">
                <a:extLst>
                  <a:ext uri="{FF2B5EF4-FFF2-40B4-BE49-F238E27FC236}">
                    <a16:creationId xmlns:a16="http://schemas.microsoft.com/office/drawing/2014/main" xmlns="" id="{004A73FD-10B8-40FE-8E82-3F9BFC6415FD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70" name="Imagen 169">
                <a:extLst>
                  <a:ext uri="{FF2B5EF4-FFF2-40B4-BE49-F238E27FC236}">
                    <a16:creationId xmlns:a16="http://schemas.microsoft.com/office/drawing/2014/main" xmlns="" id="{1ADA6C58-F727-4839-A212-C6A1C14D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xmlns="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180" name="card">
            <a:extLst>
              <a:ext uri="{FF2B5EF4-FFF2-40B4-BE49-F238E27FC236}">
                <a16:creationId xmlns:a16="http://schemas.microsoft.com/office/drawing/2014/main" xmlns="" id="{8606434D-184C-4DBB-B825-81620F30E4E0}"/>
              </a:ext>
            </a:extLst>
          </p:cNvPr>
          <p:cNvGrpSpPr/>
          <p:nvPr/>
        </p:nvGrpSpPr>
        <p:grpSpPr>
          <a:xfrm>
            <a:off x="5132519" y="2358733"/>
            <a:ext cx="1526394" cy="2272624"/>
            <a:chOff x="203393" y="4593549"/>
            <a:chExt cx="1526394" cy="2272624"/>
          </a:xfrm>
        </p:grpSpPr>
        <p:sp>
          <p:nvSpPr>
            <p:cNvPr id="181" name="Rectángulo: esquinas redondeadas 180">
              <a:extLst>
                <a:ext uri="{FF2B5EF4-FFF2-40B4-BE49-F238E27FC236}">
                  <a16:creationId xmlns:a16="http://schemas.microsoft.com/office/drawing/2014/main" xmlns="" id="{E8520FA3-BB62-4EA3-87B8-0190ABDCC5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82" name="CuadroTexto 181">
              <a:extLst>
                <a:ext uri="{FF2B5EF4-FFF2-40B4-BE49-F238E27FC236}">
                  <a16:creationId xmlns:a16="http://schemas.microsoft.com/office/drawing/2014/main" xmlns="" id="{1E91DF6C-842E-4A32-A28B-75264BEFC09F}"/>
                </a:ext>
              </a:extLst>
            </p:cNvPr>
            <p:cNvSpPr txBox="1"/>
            <p:nvPr/>
          </p:nvSpPr>
          <p:spPr>
            <a:xfrm>
              <a:off x="673904" y="5774659"/>
              <a:ext cx="58060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Puertas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83" name="Rectángulo: esquinas superiores redondeadas 182">
              <a:extLst>
                <a:ext uri="{FF2B5EF4-FFF2-40B4-BE49-F238E27FC236}">
                  <a16:creationId xmlns:a16="http://schemas.microsoft.com/office/drawing/2014/main" xmlns="" id="{94C0EED7-16BE-465F-B645-3D2D2E5CAD20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84" name="CuadroTexto 183">
              <a:extLst>
                <a:ext uri="{FF2B5EF4-FFF2-40B4-BE49-F238E27FC236}">
                  <a16:creationId xmlns:a16="http://schemas.microsoft.com/office/drawing/2014/main" xmlns="" id="{BE252EC3-4706-452C-83E5-34F2E4CBBEA1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85" name="button">
              <a:extLst>
                <a:ext uri="{FF2B5EF4-FFF2-40B4-BE49-F238E27FC236}">
                  <a16:creationId xmlns:a16="http://schemas.microsoft.com/office/drawing/2014/main" xmlns="" id="{1F9AD0A7-C26B-4E76-9F9F-FA094ECA25A0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86" name="Rectángulo: esquinas redondeadas 185">
                <a:extLst>
                  <a:ext uri="{FF2B5EF4-FFF2-40B4-BE49-F238E27FC236}">
                    <a16:creationId xmlns:a16="http://schemas.microsoft.com/office/drawing/2014/main" xmlns="" id="{C54DDE4C-39C0-4C06-9547-8A12583F40B3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87" name="CuadroTexto 186">
                <a:extLst>
                  <a:ext uri="{FF2B5EF4-FFF2-40B4-BE49-F238E27FC236}">
                    <a16:creationId xmlns:a16="http://schemas.microsoft.com/office/drawing/2014/main" xmlns="" id="{D32167C6-0A85-4885-9F4B-6926729BE521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88" name="Imagen 187">
                <a:extLst>
                  <a:ext uri="{FF2B5EF4-FFF2-40B4-BE49-F238E27FC236}">
                    <a16:creationId xmlns:a16="http://schemas.microsoft.com/office/drawing/2014/main" xmlns="" id="{854FA621-F61D-4BF6-AFB2-BA8C74CA1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xmlns="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sp>
        <p:nvSpPr>
          <p:cNvPr id="189" name="Titulo">
            <a:extLst>
              <a:ext uri="{FF2B5EF4-FFF2-40B4-BE49-F238E27FC236}">
                <a16:creationId xmlns:a16="http://schemas.microsoft.com/office/drawing/2014/main" xmlns="" id="{89952FC4-C04B-4459-B5D3-D6F78460E911}"/>
              </a:ext>
            </a:extLst>
          </p:cNvPr>
          <p:cNvSpPr txBox="1"/>
          <p:nvPr/>
        </p:nvSpPr>
        <p:spPr>
          <a:xfrm>
            <a:off x="1884332" y="1784951"/>
            <a:ext cx="421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900" dirty="0">
                <a:solidFill>
                  <a:schemeClr val="bg2">
                    <a:lumMod val="50000"/>
                  </a:schemeClr>
                </a:solidFill>
              </a:rPr>
              <a:t>Un producto es el más vendido significa que mucha gente lo está comprando y por lo tanto se percibe como un producto fiable.</a:t>
            </a:r>
          </a:p>
        </p:txBody>
      </p:sp>
      <p:grpSp>
        <p:nvGrpSpPr>
          <p:cNvPr id="199" name="badge">
            <a:extLst>
              <a:ext uri="{FF2B5EF4-FFF2-40B4-BE49-F238E27FC236}">
                <a16:creationId xmlns:a16="http://schemas.microsoft.com/office/drawing/2014/main" xmlns="" id="{08584C8C-659F-4AB1-9306-CDBB430776BE}"/>
              </a:ext>
            </a:extLst>
          </p:cNvPr>
          <p:cNvGrpSpPr/>
          <p:nvPr/>
        </p:nvGrpSpPr>
        <p:grpSpPr>
          <a:xfrm>
            <a:off x="5151936" y="3323183"/>
            <a:ext cx="421910" cy="200055"/>
            <a:chOff x="107377" y="5756625"/>
            <a:chExt cx="421910" cy="200055"/>
          </a:xfrm>
        </p:grpSpPr>
        <p:sp>
          <p:nvSpPr>
            <p:cNvPr id="200" name="Rectángulo: esquinas redondeadas 199">
              <a:extLst>
                <a:ext uri="{FF2B5EF4-FFF2-40B4-BE49-F238E27FC236}">
                  <a16:creationId xmlns:a16="http://schemas.microsoft.com/office/drawing/2014/main" xmlns="" id="{9F3C16E7-C7D0-4424-BDF0-B3597813168A}"/>
                </a:ext>
              </a:extLst>
            </p:cNvPr>
            <p:cNvSpPr/>
            <p:nvPr/>
          </p:nvSpPr>
          <p:spPr>
            <a:xfrm>
              <a:off x="121154" y="5795837"/>
              <a:ext cx="394357" cy="121630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900" dirty="0"/>
            </a:p>
          </p:txBody>
        </p:sp>
        <p:sp>
          <p:nvSpPr>
            <p:cNvPr id="201" name="CuadroTexto 200">
              <a:extLst>
                <a:ext uri="{FF2B5EF4-FFF2-40B4-BE49-F238E27FC236}">
                  <a16:creationId xmlns:a16="http://schemas.microsoft.com/office/drawing/2014/main" xmlns="" id="{CC38D0F5-59A2-4272-BDCD-F471EF5B434B}"/>
                </a:ext>
              </a:extLst>
            </p:cNvPr>
            <p:cNvSpPr txBox="1"/>
            <p:nvPr/>
          </p:nvSpPr>
          <p:spPr>
            <a:xfrm>
              <a:off x="107377" y="5756625"/>
              <a:ext cx="4219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700" dirty="0">
                  <a:solidFill>
                    <a:schemeClr val="bg1">
                      <a:lumMod val="95000"/>
                    </a:schemeClr>
                  </a:solidFill>
                </a:rPr>
                <a:t>Nuevo</a:t>
              </a:r>
              <a:endParaRPr lang="es-AR" sz="8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9" name="FOOTER">
            <a:extLst>
              <a:ext uri="{FF2B5EF4-FFF2-40B4-BE49-F238E27FC236}">
                <a16:creationId xmlns:a16="http://schemas.microsoft.com/office/drawing/2014/main" xmlns="" id="{A347FD2D-0A53-400C-B7A0-B936BADDD6DD}"/>
              </a:ext>
            </a:extLst>
          </p:cNvPr>
          <p:cNvGrpSpPr/>
          <p:nvPr/>
        </p:nvGrpSpPr>
        <p:grpSpPr>
          <a:xfrm>
            <a:off x="80856" y="9509943"/>
            <a:ext cx="6686551" cy="3492000"/>
            <a:chOff x="80856" y="10566115"/>
            <a:chExt cx="6686551" cy="3492000"/>
          </a:xfrm>
        </p:grpSpPr>
        <p:sp>
          <p:nvSpPr>
            <p:cNvPr id="57" name="Rectángulo 15">
              <a:extLst>
                <a:ext uri="{FF2B5EF4-FFF2-40B4-BE49-F238E27FC236}">
                  <a16:creationId xmlns:a16="http://schemas.microsoft.com/office/drawing/2014/main" xmlns="" id="{4CBFB721-C435-4C36-94CE-EE6F7CDB9065}"/>
                </a:ext>
              </a:extLst>
            </p:cNvPr>
            <p:cNvSpPr/>
            <p:nvPr/>
          </p:nvSpPr>
          <p:spPr>
            <a:xfrm>
              <a:off x="80856" y="10566115"/>
              <a:ext cx="6686551" cy="349200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cxnSp>
          <p:nvCxnSpPr>
            <p:cNvPr id="59" name="58 Conector recto"/>
            <p:cNvCxnSpPr/>
            <p:nvPr/>
          </p:nvCxnSpPr>
          <p:spPr>
            <a:xfrm>
              <a:off x="80856" y="10866996"/>
              <a:ext cx="668655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4735510" y="10592703"/>
              <a:ext cx="145745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Seguinos en Redes Sociales</a:t>
              </a:r>
            </a:p>
          </p:txBody>
        </p:sp>
        <p:sp>
          <p:nvSpPr>
            <p:cNvPr id="68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298567" y="10592703"/>
              <a:ext cx="113364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Carpintería Horarios</a:t>
              </a:r>
            </a:p>
          </p:txBody>
        </p:sp>
        <p:sp>
          <p:nvSpPr>
            <p:cNvPr id="69" name="CuadroTexto 32">
              <a:extLst>
                <a:ext uri="{FF2B5EF4-FFF2-40B4-BE49-F238E27FC236}">
                  <a16:creationId xmlns:a16="http://schemas.microsoft.com/office/drawing/2014/main" xmlns="" id="{4E14C5DA-E406-4F50-B640-945F830E720D}"/>
                </a:ext>
              </a:extLst>
            </p:cNvPr>
            <p:cNvSpPr txBox="1"/>
            <p:nvPr/>
          </p:nvSpPr>
          <p:spPr>
            <a:xfrm>
              <a:off x="185893" y="11033547"/>
              <a:ext cx="1902496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Los muebles a medida son piezas únicas creadas para un interior en concreto. </a:t>
              </a:r>
            </a:p>
          </p:txBody>
        </p:sp>
        <p:sp>
          <p:nvSpPr>
            <p:cNvPr id="70" name="CuadroTexto 32">
              <a:extLst>
                <a:ext uri="{FF2B5EF4-FFF2-40B4-BE49-F238E27FC236}">
                  <a16:creationId xmlns:a16="http://schemas.microsoft.com/office/drawing/2014/main" xmlns="" id="{4E14C5DA-E406-4F50-B640-945F830E720D}"/>
                </a:ext>
              </a:extLst>
            </p:cNvPr>
            <p:cNvSpPr txBox="1"/>
            <p:nvPr/>
          </p:nvSpPr>
          <p:spPr>
            <a:xfrm>
              <a:off x="180584" y="11628370"/>
              <a:ext cx="190249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Lunes: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Martes: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Miércoles: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Jueves: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Viernes: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1027" name="Picture 3" descr="C:\Users\Martin\AppData\Local\Microsoft\Windows\INetCache\IE\Z791B8QY\77102-whatsapp-computer-call-telephone-icons-png-image-high-quality[1].png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0581" y="11036724"/>
              <a:ext cx="232392" cy="232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5086799" y="11034429"/>
              <a:ext cx="66236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Whatsapp</a:t>
              </a:r>
            </a:p>
          </p:txBody>
        </p:sp>
        <p:sp>
          <p:nvSpPr>
            <p:cNvPr id="75" name="74 Elipse"/>
            <p:cNvSpPr/>
            <p:nvPr/>
          </p:nvSpPr>
          <p:spPr>
            <a:xfrm>
              <a:off x="4831577" y="11385569"/>
              <a:ext cx="230400" cy="230400"/>
            </a:xfrm>
            <a:prstGeom prst="ellipse">
              <a:avLst/>
            </a:prstGeom>
            <a:blipFill dpi="0"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2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5086799" y="11387153"/>
              <a:ext cx="63350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Facebook</a:t>
              </a:r>
            </a:p>
          </p:txBody>
        </p:sp>
        <p:sp>
          <p:nvSpPr>
            <p:cNvPr id="84" name="83 Elipse"/>
            <p:cNvSpPr/>
            <p:nvPr/>
          </p:nvSpPr>
          <p:spPr>
            <a:xfrm>
              <a:off x="4831577" y="11731896"/>
              <a:ext cx="230400" cy="230400"/>
            </a:xfrm>
            <a:prstGeom prst="ellipse">
              <a:avLst/>
            </a:prstGeom>
            <a:blipFill dpi="0" rotWithShape="1"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7237" t="-8270" r="-7842" b="-6809"/>
              </a:stretch>
            </a:blipFill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5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5086799" y="11736293"/>
              <a:ext cx="65434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Instagram</a:t>
              </a:r>
            </a:p>
          </p:txBody>
        </p:sp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xmlns="" id="{2A3944BC-D9CC-418E-B12A-D6072656B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14"/>
                </a:ext>
              </a:extLst>
            </a:blip>
            <a:stretch>
              <a:fillRect/>
            </a:stretch>
          </p:blipFill>
          <p:spPr>
            <a:xfrm>
              <a:off x="264472" y="13021976"/>
              <a:ext cx="252000" cy="252000"/>
            </a:xfrm>
            <a:prstGeom prst="rect">
              <a:avLst/>
            </a:prstGeom>
          </p:spPr>
        </p:pic>
        <p:sp>
          <p:nvSpPr>
            <p:cNvPr id="83" name="CuadroTexto 13">
              <a:extLst>
                <a:ext uri="{FF2B5EF4-FFF2-40B4-BE49-F238E27FC236}">
                  <a16:creationId xmlns:a16="http://schemas.microsoft.com/office/drawing/2014/main" xmlns="" id="{84DA55B2-1452-468A-87ED-A8BE688DD64E}"/>
                </a:ext>
              </a:extLst>
            </p:cNvPr>
            <p:cNvSpPr txBox="1"/>
            <p:nvPr/>
          </p:nvSpPr>
          <p:spPr>
            <a:xfrm>
              <a:off x="477154" y="13037583"/>
              <a:ext cx="163378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Email: consultas@anaron.com</a:t>
              </a:r>
            </a:p>
          </p:txBody>
        </p:sp>
        <p:sp>
          <p:nvSpPr>
            <p:cNvPr id="120" name="Rectángulo 119">
              <a:extLst>
                <a:ext uri="{FF2B5EF4-FFF2-40B4-BE49-F238E27FC236}">
                  <a16:creationId xmlns:a16="http://schemas.microsoft.com/office/drawing/2014/main" xmlns="" id="{822FD823-45C9-4C44-9529-B5C6B0E48858}"/>
                </a:ext>
              </a:extLst>
            </p:cNvPr>
            <p:cNvSpPr/>
            <p:nvPr/>
          </p:nvSpPr>
          <p:spPr>
            <a:xfrm>
              <a:off x="4830582" y="12246844"/>
              <a:ext cx="1633782" cy="1173827"/>
            </a:xfrm>
            <a:prstGeom prst="rect">
              <a:avLst/>
            </a:prstGeom>
            <a:blipFill dpi="0" rotWithShape="1"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xmlns="" id="{08D92798-CC7C-49C5-B93D-F6DB075EE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17"/>
                </a:ext>
              </a:extLst>
            </a:blip>
            <a:stretch>
              <a:fillRect/>
            </a:stretch>
          </p:blipFill>
          <p:spPr>
            <a:xfrm>
              <a:off x="4835832" y="12049474"/>
              <a:ext cx="230400" cy="344925"/>
            </a:xfrm>
            <a:prstGeom prst="rect">
              <a:avLst/>
            </a:prstGeom>
          </p:spPr>
        </p:pic>
        <p:grpSp>
          <p:nvGrpSpPr>
            <p:cNvPr id="147" name="Form">
              <a:extLst>
                <a:ext uri="{FF2B5EF4-FFF2-40B4-BE49-F238E27FC236}">
                  <a16:creationId xmlns:a16="http://schemas.microsoft.com/office/drawing/2014/main" xmlns="" id="{850E9CF5-0A77-4DD7-A636-6916F1ACC455}"/>
                </a:ext>
              </a:extLst>
            </p:cNvPr>
            <p:cNvGrpSpPr/>
            <p:nvPr/>
          </p:nvGrpSpPr>
          <p:grpSpPr>
            <a:xfrm>
              <a:off x="2331747" y="11002359"/>
              <a:ext cx="2138321" cy="2873284"/>
              <a:chOff x="7215214" y="486128"/>
              <a:chExt cx="2138321" cy="2873284"/>
            </a:xfrm>
          </p:grpSpPr>
          <p:sp>
            <p:nvSpPr>
              <p:cNvPr id="148" name="CuadroTexto 13">
                <a:extLst>
                  <a:ext uri="{FF2B5EF4-FFF2-40B4-BE49-F238E27FC236}">
                    <a16:creationId xmlns:a16="http://schemas.microsoft.com/office/drawing/2014/main" xmlns="" id="{C7B62FB2-C4E5-4407-8F7F-858DC185D3BC}"/>
                  </a:ext>
                </a:extLst>
              </p:cNvPr>
              <p:cNvSpPr txBox="1"/>
              <p:nvPr/>
            </p:nvSpPr>
            <p:spPr>
              <a:xfrm>
                <a:off x="7215214" y="486128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Nombre</a:t>
                </a:r>
              </a:p>
            </p:txBody>
          </p:sp>
          <p:sp>
            <p:nvSpPr>
              <p:cNvPr id="149" name="CuadroTexto 13">
                <a:extLst>
                  <a:ext uri="{FF2B5EF4-FFF2-40B4-BE49-F238E27FC236}">
                    <a16:creationId xmlns:a16="http://schemas.microsoft.com/office/drawing/2014/main" xmlns="" id="{B43FE012-7186-44D1-A122-B8CE6E42C764}"/>
                  </a:ext>
                </a:extLst>
              </p:cNvPr>
              <p:cNvSpPr txBox="1"/>
              <p:nvPr/>
            </p:nvSpPr>
            <p:spPr>
              <a:xfrm>
                <a:off x="7215214" y="984215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Celular</a:t>
                </a:r>
              </a:p>
            </p:txBody>
          </p:sp>
          <p:sp>
            <p:nvSpPr>
              <p:cNvPr id="150" name="CuadroTexto 13">
                <a:extLst>
                  <a:ext uri="{FF2B5EF4-FFF2-40B4-BE49-F238E27FC236}">
                    <a16:creationId xmlns:a16="http://schemas.microsoft.com/office/drawing/2014/main" xmlns="" id="{BDEF1981-100C-4BEF-81A4-A3C14766437C}"/>
                  </a:ext>
                </a:extLst>
              </p:cNvPr>
              <p:cNvSpPr txBox="1"/>
              <p:nvPr/>
            </p:nvSpPr>
            <p:spPr>
              <a:xfrm>
                <a:off x="7215214" y="1954652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Mensaje</a:t>
                </a:r>
              </a:p>
            </p:txBody>
          </p:sp>
          <p:sp>
            <p:nvSpPr>
              <p:cNvPr id="151" name="59 Rectángulo redondeado">
                <a:extLst>
                  <a:ext uri="{FF2B5EF4-FFF2-40B4-BE49-F238E27FC236}">
                    <a16:creationId xmlns:a16="http://schemas.microsoft.com/office/drawing/2014/main" xmlns="" id="{183E7631-237D-4ACB-85BA-BE6287EEBF9C}"/>
                  </a:ext>
                </a:extLst>
              </p:cNvPr>
              <p:cNvSpPr/>
              <p:nvPr/>
            </p:nvSpPr>
            <p:spPr>
              <a:xfrm>
                <a:off x="7215214" y="716960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52" name="64 Rectángulo redondeado">
                <a:extLst>
                  <a:ext uri="{FF2B5EF4-FFF2-40B4-BE49-F238E27FC236}">
                    <a16:creationId xmlns:a16="http://schemas.microsoft.com/office/drawing/2014/main" xmlns="" id="{6F689EB0-B850-4071-8C5F-A0BDF8E75765}"/>
                  </a:ext>
                </a:extLst>
              </p:cNvPr>
              <p:cNvSpPr/>
              <p:nvPr/>
            </p:nvSpPr>
            <p:spPr>
              <a:xfrm>
                <a:off x="7215214" y="1215047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71" name="65 Rectángulo redondeado">
                <a:extLst>
                  <a:ext uri="{FF2B5EF4-FFF2-40B4-BE49-F238E27FC236}">
                    <a16:creationId xmlns:a16="http://schemas.microsoft.com/office/drawing/2014/main" xmlns="" id="{DB3A7222-4835-4395-B105-BAC7AFCA7BB7}"/>
                  </a:ext>
                </a:extLst>
              </p:cNvPr>
              <p:cNvSpPr/>
              <p:nvPr/>
            </p:nvSpPr>
            <p:spPr>
              <a:xfrm>
                <a:off x="7215214" y="2185483"/>
                <a:ext cx="2138321" cy="801517"/>
              </a:xfrm>
              <a:prstGeom prst="roundRect">
                <a:avLst>
                  <a:gd name="adj" fmla="val 8348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grpSp>
            <p:nvGrpSpPr>
              <p:cNvPr id="172" name="button">
                <a:extLst>
                  <a:ext uri="{FF2B5EF4-FFF2-40B4-BE49-F238E27FC236}">
                    <a16:creationId xmlns:a16="http://schemas.microsoft.com/office/drawing/2014/main" xmlns="" id="{68337DEA-49EB-47CB-90F6-E042E0C6A1DA}"/>
                  </a:ext>
                </a:extLst>
              </p:cNvPr>
              <p:cNvGrpSpPr/>
              <p:nvPr/>
            </p:nvGrpSpPr>
            <p:grpSpPr>
              <a:xfrm>
                <a:off x="7215214" y="3128580"/>
                <a:ext cx="1440000" cy="230832"/>
                <a:chOff x="8974364" y="5113598"/>
                <a:chExt cx="1440000" cy="230832"/>
              </a:xfrm>
            </p:grpSpPr>
            <p:sp>
              <p:nvSpPr>
                <p:cNvPr id="175" name="Rectángulo: esquinas redondeadas 34">
                  <a:extLst>
                    <a:ext uri="{FF2B5EF4-FFF2-40B4-BE49-F238E27FC236}">
                      <a16:creationId xmlns:a16="http://schemas.microsoft.com/office/drawing/2014/main" xmlns="" id="{61CBE5D2-0FAF-4CE2-A3B5-25647C8E833C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ound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76" name="CuadroTexto 33">
                  <a:extLst>
                    <a:ext uri="{FF2B5EF4-FFF2-40B4-BE49-F238E27FC236}">
                      <a16:creationId xmlns:a16="http://schemas.microsoft.com/office/drawing/2014/main" xmlns="" id="{0005B2C7-533E-4AA6-BF3F-0CAB4B9DFC3C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bg1">
                          <a:lumMod val="95000"/>
                        </a:schemeClr>
                      </a:solidFill>
                    </a:rPr>
                    <a:t>Enviá tu solicitud</a:t>
                  </a:r>
                </a:p>
              </p:txBody>
            </p:sp>
          </p:grpSp>
          <p:sp>
            <p:nvSpPr>
              <p:cNvPr id="173" name="CuadroTexto 13">
                <a:extLst>
                  <a:ext uri="{FF2B5EF4-FFF2-40B4-BE49-F238E27FC236}">
                    <a16:creationId xmlns:a16="http://schemas.microsoft.com/office/drawing/2014/main" xmlns="" id="{4D6D70D7-1F9F-48B8-9F74-DB7395B750A4}"/>
                  </a:ext>
                </a:extLst>
              </p:cNvPr>
              <p:cNvSpPr txBox="1"/>
              <p:nvPr/>
            </p:nvSpPr>
            <p:spPr>
              <a:xfrm>
                <a:off x="7215214" y="1477926"/>
                <a:ext cx="44275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Email</a:t>
                </a:r>
              </a:p>
            </p:txBody>
          </p:sp>
          <p:sp>
            <p:nvSpPr>
              <p:cNvPr id="174" name="64 Rectángulo redondeado">
                <a:extLst>
                  <a:ext uri="{FF2B5EF4-FFF2-40B4-BE49-F238E27FC236}">
                    <a16:creationId xmlns:a16="http://schemas.microsoft.com/office/drawing/2014/main" xmlns="" id="{A54DB02A-25A5-4993-A1D8-FA689F900FF4}"/>
                  </a:ext>
                </a:extLst>
              </p:cNvPr>
              <p:cNvSpPr/>
              <p:nvPr/>
            </p:nvSpPr>
            <p:spPr>
              <a:xfrm>
                <a:off x="7215214" y="1708758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177" name="CuadroTexto 13">
              <a:extLst>
                <a:ext uri="{FF2B5EF4-FFF2-40B4-BE49-F238E27FC236}">
                  <a16:creationId xmlns:a16="http://schemas.microsoft.com/office/drawing/2014/main" xmlns="" id="{06A2FD12-2E7B-475F-98DF-6FDC1ECA4BDE}"/>
                </a:ext>
              </a:extLst>
            </p:cNvPr>
            <p:cNvSpPr txBox="1"/>
            <p:nvPr/>
          </p:nvSpPr>
          <p:spPr>
            <a:xfrm>
              <a:off x="2341266" y="10592703"/>
              <a:ext cx="117211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Envíanos un mensaje</a:t>
              </a:r>
            </a:p>
          </p:txBody>
        </p:sp>
      </p:grpSp>
      <p:grpSp>
        <p:nvGrpSpPr>
          <p:cNvPr id="56" name="NAVBAR">
            <a:extLst>
              <a:ext uri="{FF2B5EF4-FFF2-40B4-BE49-F238E27FC236}">
                <a16:creationId xmlns:a16="http://schemas.microsoft.com/office/drawing/2014/main" xmlns="" id="{C77D1746-BA85-4E89-9201-7FD71431ECF0}"/>
              </a:ext>
            </a:extLst>
          </p:cNvPr>
          <p:cNvGrpSpPr/>
          <p:nvPr/>
        </p:nvGrpSpPr>
        <p:grpSpPr>
          <a:xfrm>
            <a:off x="85724" y="1019909"/>
            <a:ext cx="6686551" cy="294640"/>
            <a:chOff x="85724" y="1035693"/>
            <a:chExt cx="6686551" cy="294640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xmlns="" id="{4CBFB721-C435-4C36-94CE-EE6F7CDB9065}"/>
                </a:ext>
              </a:extLst>
            </p:cNvPr>
            <p:cNvSpPr/>
            <p:nvPr/>
          </p:nvSpPr>
          <p:spPr>
            <a:xfrm>
              <a:off x="85724" y="1035693"/>
              <a:ext cx="6686551" cy="29464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xmlns="" id="{26E8BA1D-B09C-477C-B692-5497F30E7433}"/>
                </a:ext>
              </a:extLst>
            </p:cNvPr>
            <p:cNvSpPr txBox="1"/>
            <p:nvPr/>
          </p:nvSpPr>
          <p:spPr>
            <a:xfrm>
              <a:off x="2716307" y="1067597"/>
              <a:ext cx="7681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Contáctanos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1515739" y="1067597"/>
              <a:ext cx="43794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Inicio</a:t>
              </a: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xmlns="" id="{EFA41681-276D-4503-AD2B-08ED6EE782BE}"/>
                </a:ext>
              </a:extLst>
            </p:cNvPr>
            <p:cNvSpPr/>
            <p:nvPr/>
          </p:nvSpPr>
          <p:spPr>
            <a:xfrm>
              <a:off x="2063620" y="1300822"/>
              <a:ext cx="612000" cy="288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pSp>
          <p:nvGrpSpPr>
            <p:cNvPr id="31" name="Link-dropdown">
              <a:extLst>
                <a:ext uri="{FF2B5EF4-FFF2-40B4-BE49-F238E27FC236}">
                  <a16:creationId xmlns:a16="http://schemas.microsoft.com/office/drawing/2014/main" xmlns="" id="{04365D08-A395-4FEB-B237-C48A48D42A9A}"/>
                </a:ext>
              </a:extLst>
            </p:cNvPr>
            <p:cNvGrpSpPr/>
            <p:nvPr/>
          </p:nvGrpSpPr>
          <p:grpSpPr>
            <a:xfrm>
              <a:off x="1980056" y="1067597"/>
              <a:ext cx="678391" cy="230832"/>
              <a:chOff x="3110356" y="1067597"/>
              <a:chExt cx="678391" cy="230832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xmlns="" id="{12F8F621-D20B-4CCB-95EA-8F0CC8D84F31}"/>
                  </a:ext>
                </a:extLst>
              </p:cNvPr>
              <p:cNvSpPr txBox="1"/>
              <p:nvPr/>
            </p:nvSpPr>
            <p:spPr>
              <a:xfrm>
                <a:off x="3110356" y="1067597"/>
                <a:ext cx="67839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Categorías</a:t>
                </a:r>
              </a:p>
            </p:txBody>
          </p:sp>
          <p:sp>
            <p:nvSpPr>
              <p:cNvPr id="21" name="Triángulo isósceles 20">
                <a:extLst>
                  <a:ext uri="{FF2B5EF4-FFF2-40B4-BE49-F238E27FC236}">
                    <a16:creationId xmlns:a16="http://schemas.microsoft.com/office/drawing/2014/main" xmlns="" id="{0BA13F8C-788F-4288-A947-1335087737C5}"/>
                  </a:ext>
                </a:extLst>
              </p:cNvPr>
              <p:cNvSpPr/>
              <p:nvPr/>
            </p:nvSpPr>
            <p:spPr>
              <a:xfrm rot="10800000">
                <a:off x="3728618" y="1171972"/>
                <a:ext cx="52250" cy="45719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49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3466069" y="1067597"/>
              <a:ext cx="77136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Presupuesto</a:t>
              </a:r>
            </a:p>
          </p:txBody>
        </p:sp>
        <p:sp>
          <p:nvSpPr>
            <p:cNvPr id="178" name="CuadroTexto 13">
              <a:extLst>
                <a:ext uri="{FF2B5EF4-FFF2-40B4-BE49-F238E27FC236}">
                  <a16:creationId xmlns:a16="http://schemas.microsoft.com/office/drawing/2014/main" xmlns="" id="{5FD48410-2D7F-4C93-AA3A-5FD37FD653B4}"/>
                </a:ext>
              </a:extLst>
            </p:cNvPr>
            <p:cNvSpPr txBox="1"/>
            <p:nvPr/>
          </p:nvSpPr>
          <p:spPr>
            <a:xfrm>
              <a:off x="4159489" y="1067597"/>
              <a:ext cx="12009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Preguntas Frecuentes</a:t>
              </a: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1" t="9999" r="3931" b="10667"/>
          <a:stretch/>
        </p:blipFill>
        <p:spPr bwMode="auto">
          <a:xfrm>
            <a:off x="178307" y="7196607"/>
            <a:ext cx="1397617" cy="223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92" name="card">
            <a:extLst>
              <a:ext uri="{FF2B5EF4-FFF2-40B4-BE49-F238E27FC236}">
                <a16:creationId xmlns:a16="http://schemas.microsoft.com/office/drawing/2014/main" xmlns="" id="{37E5275A-FEE3-48EF-A7C0-B5764B1C0F32}"/>
              </a:ext>
            </a:extLst>
          </p:cNvPr>
          <p:cNvGrpSpPr/>
          <p:nvPr/>
        </p:nvGrpSpPr>
        <p:grpSpPr>
          <a:xfrm>
            <a:off x="1813945" y="4799932"/>
            <a:ext cx="1526394" cy="2272624"/>
            <a:chOff x="203393" y="4593549"/>
            <a:chExt cx="1526394" cy="2272624"/>
          </a:xfrm>
        </p:grpSpPr>
        <p:sp>
          <p:nvSpPr>
            <p:cNvPr id="193" name="Rectángulo: esquinas redondeadas 153">
              <a:extLst>
                <a:ext uri="{FF2B5EF4-FFF2-40B4-BE49-F238E27FC236}">
                  <a16:creationId xmlns:a16="http://schemas.microsoft.com/office/drawing/2014/main" xmlns="" id="{CEF7D542-0C0E-4213-B85D-DB2A011C5D05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94" name="CuadroTexto 154">
              <a:extLst>
                <a:ext uri="{FF2B5EF4-FFF2-40B4-BE49-F238E27FC236}">
                  <a16:creationId xmlns:a16="http://schemas.microsoft.com/office/drawing/2014/main" xmlns="" id="{EF1D722E-CB8E-4468-A2AC-A41FE5DEB6D8}"/>
                </a:ext>
              </a:extLst>
            </p:cNvPr>
            <p:cNvSpPr txBox="1"/>
            <p:nvPr/>
          </p:nvSpPr>
          <p:spPr>
            <a:xfrm>
              <a:off x="629020" y="5774659"/>
              <a:ext cx="6703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Ventanas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6" name="Rectángulo: esquinas superiores redondeadas 155">
              <a:extLst>
                <a:ext uri="{FF2B5EF4-FFF2-40B4-BE49-F238E27FC236}">
                  <a16:creationId xmlns:a16="http://schemas.microsoft.com/office/drawing/2014/main" xmlns="" id="{DF5C3F99-F99C-4626-8EA2-6C72A5C4E9EB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97" name="CuadroTexto 156">
              <a:extLst>
                <a:ext uri="{FF2B5EF4-FFF2-40B4-BE49-F238E27FC236}">
                  <a16:creationId xmlns:a16="http://schemas.microsoft.com/office/drawing/2014/main" xmlns="" id="{128CA96D-AD59-4BDB-82BD-BB5D7502966E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98" name="button">
              <a:extLst>
                <a:ext uri="{FF2B5EF4-FFF2-40B4-BE49-F238E27FC236}">
                  <a16:creationId xmlns:a16="http://schemas.microsoft.com/office/drawing/2014/main" xmlns="" id="{B4D38793-16E7-4C9B-9F0B-4644FC925352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02" name="Rectángulo: esquinas redondeadas 158">
                <a:extLst>
                  <a:ext uri="{FF2B5EF4-FFF2-40B4-BE49-F238E27FC236}">
                    <a16:creationId xmlns:a16="http://schemas.microsoft.com/office/drawing/2014/main" xmlns="" id="{829D3809-2894-4A85-BFE9-809BA2A5EB48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06" name="CuadroTexto 159">
                <a:extLst>
                  <a:ext uri="{FF2B5EF4-FFF2-40B4-BE49-F238E27FC236}">
                    <a16:creationId xmlns:a16="http://schemas.microsoft.com/office/drawing/2014/main" xmlns="" id="{5B9147F5-642D-497B-B73A-BD3974B77753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08" name="Imagen 160">
                <a:extLst>
                  <a:ext uri="{FF2B5EF4-FFF2-40B4-BE49-F238E27FC236}">
                    <a16:creationId xmlns:a16="http://schemas.microsoft.com/office/drawing/2014/main" xmlns="" id="{58DB0195-A03D-4795-9118-8B44D1FB8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xmlns="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209" name="card">
            <a:extLst>
              <a:ext uri="{FF2B5EF4-FFF2-40B4-BE49-F238E27FC236}">
                <a16:creationId xmlns:a16="http://schemas.microsoft.com/office/drawing/2014/main" xmlns="" id="{DFC91AC9-B6DD-438C-A3CD-8844906A48DD}"/>
              </a:ext>
            </a:extLst>
          </p:cNvPr>
          <p:cNvGrpSpPr/>
          <p:nvPr/>
        </p:nvGrpSpPr>
        <p:grpSpPr>
          <a:xfrm>
            <a:off x="3469788" y="4799932"/>
            <a:ext cx="1526394" cy="2272624"/>
            <a:chOff x="203393" y="4593549"/>
            <a:chExt cx="1526394" cy="2272624"/>
          </a:xfrm>
        </p:grpSpPr>
        <p:sp>
          <p:nvSpPr>
            <p:cNvPr id="210" name="Rectángulo: esquinas redondeadas 162">
              <a:extLst>
                <a:ext uri="{FF2B5EF4-FFF2-40B4-BE49-F238E27FC236}">
                  <a16:creationId xmlns:a16="http://schemas.microsoft.com/office/drawing/2014/main" xmlns="" id="{AE435B5D-A621-4F08-B039-891CA7FF7A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11" name="CuadroTexto 163">
              <a:extLst>
                <a:ext uri="{FF2B5EF4-FFF2-40B4-BE49-F238E27FC236}">
                  <a16:creationId xmlns:a16="http://schemas.microsoft.com/office/drawing/2014/main" xmlns="" id="{740D2592-714B-4B3E-8247-2CF252F15A89}"/>
                </a:ext>
              </a:extLst>
            </p:cNvPr>
            <p:cNvSpPr txBox="1"/>
            <p:nvPr/>
          </p:nvSpPr>
          <p:spPr>
            <a:xfrm>
              <a:off x="697949" y="5774659"/>
              <a:ext cx="5325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Cocina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12" name="Rectángulo: esquinas superiores redondeadas 164">
              <a:extLst>
                <a:ext uri="{FF2B5EF4-FFF2-40B4-BE49-F238E27FC236}">
                  <a16:creationId xmlns:a16="http://schemas.microsoft.com/office/drawing/2014/main" xmlns="" id="{C53DAC67-9F5B-49D5-8017-239A6CDF0E36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3129" t="-2749" r="-3674" b="-85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13" name="CuadroTexto 165">
              <a:extLst>
                <a:ext uri="{FF2B5EF4-FFF2-40B4-BE49-F238E27FC236}">
                  <a16:creationId xmlns:a16="http://schemas.microsoft.com/office/drawing/2014/main" xmlns="" id="{7817744A-EC62-4356-9E09-1F1E6543BB45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214" name="button">
              <a:extLst>
                <a:ext uri="{FF2B5EF4-FFF2-40B4-BE49-F238E27FC236}">
                  <a16:creationId xmlns:a16="http://schemas.microsoft.com/office/drawing/2014/main" xmlns="" id="{7AFC0044-6F66-4364-9D98-368DE6534BEC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15" name="Rectángulo: esquinas redondeadas 167">
                <a:extLst>
                  <a:ext uri="{FF2B5EF4-FFF2-40B4-BE49-F238E27FC236}">
                    <a16:creationId xmlns:a16="http://schemas.microsoft.com/office/drawing/2014/main" xmlns="" id="{C819ABCB-4188-4E11-94E7-F88C0E21B1AA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16" name="CuadroTexto 168">
                <a:extLst>
                  <a:ext uri="{FF2B5EF4-FFF2-40B4-BE49-F238E27FC236}">
                    <a16:creationId xmlns:a16="http://schemas.microsoft.com/office/drawing/2014/main" xmlns="" id="{004A73FD-10B8-40FE-8E82-3F9BFC6415FD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17" name="Imagen 169">
                <a:extLst>
                  <a:ext uri="{FF2B5EF4-FFF2-40B4-BE49-F238E27FC236}">
                    <a16:creationId xmlns:a16="http://schemas.microsoft.com/office/drawing/2014/main" xmlns="" id="{1ADA6C58-F727-4839-A212-C6A1C14D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xmlns="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218" name="card">
            <a:extLst>
              <a:ext uri="{FF2B5EF4-FFF2-40B4-BE49-F238E27FC236}">
                <a16:creationId xmlns:a16="http://schemas.microsoft.com/office/drawing/2014/main" xmlns="" id="{8606434D-184C-4DBB-B825-81620F30E4E0}"/>
              </a:ext>
            </a:extLst>
          </p:cNvPr>
          <p:cNvGrpSpPr/>
          <p:nvPr/>
        </p:nvGrpSpPr>
        <p:grpSpPr>
          <a:xfrm>
            <a:off x="5125632" y="4788926"/>
            <a:ext cx="1526394" cy="2272624"/>
            <a:chOff x="203393" y="4593549"/>
            <a:chExt cx="1526394" cy="2272624"/>
          </a:xfrm>
        </p:grpSpPr>
        <p:sp>
          <p:nvSpPr>
            <p:cNvPr id="219" name="Rectángulo: esquinas redondeadas 180">
              <a:extLst>
                <a:ext uri="{FF2B5EF4-FFF2-40B4-BE49-F238E27FC236}">
                  <a16:creationId xmlns:a16="http://schemas.microsoft.com/office/drawing/2014/main" xmlns="" id="{E8520FA3-BB62-4EA3-87B8-0190ABDCC5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20" name="CuadroTexto 181">
              <a:extLst>
                <a:ext uri="{FF2B5EF4-FFF2-40B4-BE49-F238E27FC236}">
                  <a16:creationId xmlns:a16="http://schemas.microsoft.com/office/drawing/2014/main" xmlns="" id="{1E91DF6C-842E-4A32-A28B-75264BEFC09F}"/>
                </a:ext>
              </a:extLst>
            </p:cNvPr>
            <p:cNvSpPr txBox="1"/>
            <p:nvPr/>
          </p:nvSpPr>
          <p:spPr>
            <a:xfrm>
              <a:off x="673904" y="5774659"/>
              <a:ext cx="58060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Puertas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1" name="Rectángulo: esquinas superiores redondeadas 182">
              <a:extLst>
                <a:ext uri="{FF2B5EF4-FFF2-40B4-BE49-F238E27FC236}">
                  <a16:creationId xmlns:a16="http://schemas.microsoft.com/office/drawing/2014/main" xmlns="" id="{94C0EED7-16BE-465F-B645-3D2D2E5CAD20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22" name="CuadroTexto 183">
              <a:extLst>
                <a:ext uri="{FF2B5EF4-FFF2-40B4-BE49-F238E27FC236}">
                  <a16:creationId xmlns:a16="http://schemas.microsoft.com/office/drawing/2014/main" xmlns="" id="{BE252EC3-4706-452C-83E5-34F2E4CBBEA1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223" name="button">
              <a:extLst>
                <a:ext uri="{FF2B5EF4-FFF2-40B4-BE49-F238E27FC236}">
                  <a16:creationId xmlns:a16="http://schemas.microsoft.com/office/drawing/2014/main" xmlns="" id="{1F9AD0A7-C26B-4E76-9F9F-FA094ECA25A0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24" name="Rectángulo: esquinas redondeadas 185">
                <a:extLst>
                  <a:ext uri="{FF2B5EF4-FFF2-40B4-BE49-F238E27FC236}">
                    <a16:creationId xmlns:a16="http://schemas.microsoft.com/office/drawing/2014/main" xmlns="" id="{C54DDE4C-39C0-4C06-9547-8A12583F40B3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25" name="CuadroTexto 186">
                <a:extLst>
                  <a:ext uri="{FF2B5EF4-FFF2-40B4-BE49-F238E27FC236}">
                    <a16:creationId xmlns:a16="http://schemas.microsoft.com/office/drawing/2014/main" xmlns="" id="{D32167C6-0A85-4885-9F4B-6926729BE521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26" name="Imagen 187">
                <a:extLst>
                  <a:ext uri="{FF2B5EF4-FFF2-40B4-BE49-F238E27FC236}">
                    <a16:creationId xmlns:a16="http://schemas.microsoft.com/office/drawing/2014/main" xmlns="" id="{854FA621-F61D-4BF6-AFB2-BA8C74CA1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xmlns="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227" name="badge">
            <a:extLst>
              <a:ext uri="{FF2B5EF4-FFF2-40B4-BE49-F238E27FC236}">
                <a16:creationId xmlns:a16="http://schemas.microsoft.com/office/drawing/2014/main" xmlns="" id="{08584C8C-659F-4AB1-9306-CDBB430776BE}"/>
              </a:ext>
            </a:extLst>
          </p:cNvPr>
          <p:cNvGrpSpPr/>
          <p:nvPr/>
        </p:nvGrpSpPr>
        <p:grpSpPr>
          <a:xfrm>
            <a:off x="5145049" y="5753376"/>
            <a:ext cx="421910" cy="200055"/>
            <a:chOff x="107377" y="5756625"/>
            <a:chExt cx="421910" cy="200055"/>
          </a:xfrm>
        </p:grpSpPr>
        <p:sp>
          <p:nvSpPr>
            <p:cNvPr id="228" name="Rectángulo: esquinas redondeadas 199">
              <a:extLst>
                <a:ext uri="{FF2B5EF4-FFF2-40B4-BE49-F238E27FC236}">
                  <a16:creationId xmlns:a16="http://schemas.microsoft.com/office/drawing/2014/main" xmlns="" id="{9F3C16E7-C7D0-4424-BDF0-B3597813168A}"/>
                </a:ext>
              </a:extLst>
            </p:cNvPr>
            <p:cNvSpPr/>
            <p:nvPr/>
          </p:nvSpPr>
          <p:spPr>
            <a:xfrm>
              <a:off x="121154" y="5795837"/>
              <a:ext cx="394357" cy="121630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900" dirty="0"/>
            </a:p>
          </p:txBody>
        </p:sp>
        <p:sp>
          <p:nvSpPr>
            <p:cNvPr id="229" name="CuadroTexto 200">
              <a:extLst>
                <a:ext uri="{FF2B5EF4-FFF2-40B4-BE49-F238E27FC236}">
                  <a16:creationId xmlns:a16="http://schemas.microsoft.com/office/drawing/2014/main" xmlns="" id="{CC38D0F5-59A2-4272-BDCD-F471EF5B434B}"/>
                </a:ext>
              </a:extLst>
            </p:cNvPr>
            <p:cNvSpPr txBox="1"/>
            <p:nvPr/>
          </p:nvSpPr>
          <p:spPr>
            <a:xfrm>
              <a:off x="107377" y="5756625"/>
              <a:ext cx="4219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700" dirty="0">
                  <a:solidFill>
                    <a:schemeClr val="bg1">
                      <a:lumMod val="95000"/>
                    </a:schemeClr>
                  </a:solidFill>
                </a:rPr>
                <a:t>Nuevo</a:t>
              </a:r>
              <a:endParaRPr lang="es-AR" sz="8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56" name="card">
            <a:extLst>
              <a:ext uri="{FF2B5EF4-FFF2-40B4-BE49-F238E27FC236}">
                <a16:creationId xmlns:a16="http://schemas.microsoft.com/office/drawing/2014/main" xmlns="" id="{37E5275A-FEE3-48EF-A7C0-B5764B1C0F32}"/>
              </a:ext>
            </a:extLst>
          </p:cNvPr>
          <p:cNvGrpSpPr/>
          <p:nvPr/>
        </p:nvGrpSpPr>
        <p:grpSpPr>
          <a:xfrm>
            <a:off x="204672" y="2358733"/>
            <a:ext cx="1526394" cy="2272624"/>
            <a:chOff x="203393" y="4593549"/>
            <a:chExt cx="1526394" cy="2272624"/>
          </a:xfrm>
        </p:grpSpPr>
        <p:sp>
          <p:nvSpPr>
            <p:cNvPr id="257" name="Rectángulo: esquinas redondeadas 153">
              <a:extLst>
                <a:ext uri="{FF2B5EF4-FFF2-40B4-BE49-F238E27FC236}">
                  <a16:creationId xmlns:a16="http://schemas.microsoft.com/office/drawing/2014/main" xmlns="" id="{CEF7D542-0C0E-4213-B85D-DB2A011C5D05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58" name="CuadroTexto 154">
              <a:extLst>
                <a:ext uri="{FF2B5EF4-FFF2-40B4-BE49-F238E27FC236}">
                  <a16:creationId xmlns:a16="http://schemas.microsoft.com/office/drawing/2014/main" xmlns="" id="{EF1D722E-CB8E-4468-A2AC-A41FE5DEB6D8}"/>
                </a:ext>
              </a:extLst>
            </p:cNvPr>
            <p:cNvSpPr txBox="1"/>
            <p:nvPr/>
          </p:nvSpPr>
          <p:spPr>
            <a:xfrm>
              <a:off x="629020" y="5774659"/>
              <a:ext cx="6703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Ventanas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9" name="Rectángulo: esquinas superiores redondeadas 155">
              <a:extLst>
                <a:ext uri="{FF2B5EF4-FFF2-40B4-BE49-F238E27FC236}">
                  <a16:creationId xmlns:a16="http://schemas.microsoft.com/office/drawing/2014/main" xmlns="" id="{DF5C3F99-F99C-4626-8EA2-6C72A5C4E9EB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60" name="CuadroTexto 156">
              <a:extLst>
                <a:ext uri="{FF2B5EF4-FFF2-40B4-BE49-F238E27FC236}">
                  <a16:creationId xmlns:a16="http://schemas.microsoft.com/office/drawing/2014/main" xmlns="" id="{128CA96D-AD59-4BDB-82BD-BB5D7502966E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261" name="button">
              <a:extLst>
                <a:ext uri="{FF2B5EF4-FFF2-40B4-BE49-F238E27FC236}">
                  <a16:creationId xmlns:a16="http://schemas.microsoft.com/office/drawing/2014/main" xmlns="" id="{B4D38793-16E7-4C9B-9F0B-4644FC925352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62" name="Rectángulo: esquinas redondeadas 158">
                <a:extLst>
                  <a:ext uri="{FF2B5EF4-FFF2-40B4-BE49-F238E27FC236}">
                    <a16:creationId xmlns:a16="http://schemas.microsoft.com/office/drawing/2014/main" xmlns="" id="{829D3809-2894-4A85-BFE9-809BA2A5EB48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63" name="CuadroTexto 159">
                <a:extLst>
                  <a:ext uri="{FF2B5EF4-FFF2-40B4-BE49-F238E27FC236}">
                    <a16:creationId xmlns:a16="http://schemas.microsoft.com/office/drawing/2014/main" xmlns="" id="{5B9147F5-642D-497B-B73A-BD3974B77753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64" name="Imagen 160">
                <a:extLst>
                  <a:ext uri="{FF2B5EF4-FFF2-40B4-BE49-F238E27FC236}">
                    <a16:creationId xmlns:a16="http://schemas.microsoft.com/office/drawing/2014/main" xmlns="" id="{58DB0195-A03D-4795-9118-8B44D1FB8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xmlns="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265" name="card">
            <a:extLst>
              <a:ext uri="{FF2B5EF4-FFF2-40B4-BE49-F238E27FC236}">
                <a16:creationId xmlns:a16="http://schemas.microsoft.com/office/drawing/2014/main" xmlns="" id="{37E5275A-FEE3-48EF-A7C0-B5764B1C0F32}"/>
              </a:ext>
            </a:extLst>
          </p:cNvPr>
          <p:cNvGrpSpPr/>
          <p:nvPr/>
        </p:nvGrpSpPr>
        <p:grpSpPr>
          <a:xfrm>
            <a:off x="187390" y="4788926"/>
            <a:ext cx="1526394" cy="2272624"/>
            <a:chOff x="203393" y="4593549"/>
            <a:chExt cx="1526394" cy="2272624"/>
          </a:xfrm>
        </p:grpSpPr>
        <p:sp>
          <p:nvSpPr>
            <p:cNvPr id="266" name="Rectángulo: esquinas redondeadas 153">
              <a:extLst>
                <a:ext uri="{FF2B5EF4-FFF2-40B4-BE49-F238E27FC236}">
                  <a16:creationId xmlns:a16="http://schemas.microsoft.com/office/drawing/2014/main" xmlns="" id="{CEF7D542-0C0E-4213-B85D-DB2A011C5D05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67" name="CuadroTexto 154">
              <a:extLst>
                <a:ext uri="{FF2B5EF4-FFF2-40B4-BE49-F238E27FC236}">
                  <a16:creationId xmlns:a16="http://schemas.microsoft.com/office/drawing/2014/main" xmlns="" id="{EF1D722E-CB8E-4468-A2AC-A41FE5DEB6D8}"/>
                </a:ext>
              </a:extLst>
            </p:cNvPr>
            <p:cNvSpPr txBox="1"/>
            <p:nvPr/>
          </p:nvSpPr>
          <p:spPr>
            <a:xfrm>
              <a:off x="629020" y="5774659"/>
              <a:ext cx="6703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Ventanas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8" name="Rectángulo: esquinas superiores redondeadas 155">
              <a:extLst>
                <a:ext uri="{FF2B5EF4-FFF2-40B4-BE49-F238E27FC236}">
                  <a16:creationId xmlns:a16="http://schemas.microsoft.com/office/drawing/2014/main" xmlns="" id="{DF5C3F99-F99C-4626-8EA2-6C72A5C4E9EB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69" name="CuadroTexto 156">
              <a:extLst>
                <a:ext uri="{FF2B5EF4-FFF2-40B4-BE49-F238E27FC236}">
                  <a16:creationId xmlns:a16="http://schemas.microsoft.com/office/drawing/2014/main" xmlns="" id="{128CA96D-AD59-4BDB-82BD-BB5D7502966E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270" name="button">
              <a:extLst>
                <a:ext uri="{FF2B5EF4-FFF2-40B4-BE49-F238E27FC236}">
                  <a16:creationId xmlns:a16="http://schemas.microsoft.com/office/drawing/2014/main" xmlns="" id="{B4D38793-16E7-4C9B-9F0B-4644FC925352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71" name="Rectángulo: esquinas redondeadas 158">
                <a:extLst>
                  <a:ext uri="{FF2B5EF4-FFF2-40B4-BE49-F238E27FC236}">
                    <a16:creationId xmlns:a16="http://schemas.microsoft.com/office/drawing/2014/main" xmlns="" id="{829D3809-2894-4A85-BFE9-809BA2A5EB48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72" name="CuadroTexto 159">
                <a:extLst>
                  <a:ext uri="{FF2B5EF4-FFF2-40B4-BE49-F238E27FC236}">
                    <a16:creationId xmlns:a16="http://schemas.microsoft.com/office/drawing/2014/main" xmlns="" id="{5B9147F5-642D-497B-B73A-BD3974B77753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73" name="Imagen 160">
                <a:extLst>
                  <a:ext uri="{FF2B5EF4-FFF2-40B4-BE49-F238E27FC236}">
                    <a16:creationId xmlns:a16="http://schemas.microsoft.com/office/drawing/2014/main" xmlns="" id="{58DB0195-A03D-4795-9118-8B44D1FB8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xmlns="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sp>
        <p:nvSpPr>
          <p:cNvPr id="278" name="Rectángulo: esquinas redondeadas 153">
            <a:extLst>
              <a:ext uri="{FF2B5EF4-FFF2-40B4-BE49-F238E27FC236}">
                <a16:creationId xmlns:a16="http://schemas.microsoft.com/office/drawing/2014/main" xmlns="" id="{CEF7D542-0C0E-4213-B85D-DB2A011C5D05}"/>
              </a:ext>
            </a:extLst>
          </p:cNvPr>
          <p:cNvSpPr/>
          <p:nvPr/>
        </p:nvSpPr>
        <p:spPr>
          <a:xfrm>
            <a:off x="1818709" y="8161489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0" name="Rectángulo: esquinas superiores redondeadas 155">
            <a:extLst>
              <a:ext uri="{FF2B5EF4-FFF2-40B4-BE49-F238E27FC236}">
                <a16:creationId xmlns:a16="http://schemas.microsoft.com/office/drawing/2014/main" xmlns="" id="{DF5C3F99-F99C-4626-8EA2-6C72A5C4E9EB}"/>
              </a:ext>
            </a:extLst>
          </p:cNvPr>
          <p:cNvSpPr/>
          <p:nvPr/>
        </p:nvSpPr>
        <p:spPr>
          <a:xfrm>
            <a:off x="1818710" y="8161489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9" name="CuadroTexto 154">
            <a:extLst>
              <a:ext uri="{FF2B5EF4-FFF2-40B4-BE49-F238E27FC236}">
                <a16:creationId xmlns:a16="http://schemas.microsoft.com/office/drawing/2014/main" xmlns="" id="{EF1D722E-CB8E-4468-A2AC-A41FE5DEB6D8}"/>
              </a:ext>
            </a:extLst>
          </p:cNvPr>
          <p:cNvSpPr txBox="1"/>
          <p:nvPr/>
        </p:nvSpPr>
        <p:spPr>
          <a:xfrm>
            <a:off x="2244336" y="8475824"/>
            <a:ext cx="700833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Aberturas</a:t>
            </a:r>
          </a:p>
        </p:txBody>
      </p:sp>
      <p:sp>
        <p:nvSpPr>
          <p:cNvPr id="287" name="Rectángulo: esquinas redondeadas 162">
            <a:extLst>
              <a:ext uri="{FF2B5EF4-FFF2-40B4-BE49-F238E27FC236}">
                <a16:creationId xmlns:a16="http://schemas.microsoft.com/office/drawing/2014/main" xmlns="" id="{AE435B5D-A621-4F08-B039-891CA7FF7A42}"/>
              </a:ext>
            </a:extLst>
          </p:cNvPr>
          <p:cNvSpPr/>
          <p:nvPr/>
        </p:nvSpPr>
        <p:spPr>
          <a:xfrm>
            <a:off x="3474552" y="8161489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9" name="Rectángulo: esquinas superiores redondeadas 164">
            <a:extLst>
              <a:ext uri="{FF2B5EF4-FFF2-40B4-BE49-F238E27FC236}">
                <a16:creationId xmlns:a16="http://schemas.microsoft.com/office/drawing/2014/main" xmlns="" id="{C53DAC67-9F5B-49D5-8017-239A6CDF0E36}"/>
              </a:ext>
            </a:extLst>
          </p:cNvPr>
          <p:cNvSpPr/>
          <p:nvPr/>
        </p:nvSpPr>
        <p:spPr>
          <a:xfrm>
            <a:off x="3474553" y="8161489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129" t="-2749" r="-3674" b="-85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8" name="CuadroTexto 163">
            <a:extLst>
              <a:ext uri="{FF2B5EF4-FFF2-40B4-BE49-F238E27FC236}">
                <a16:creationId xmlns:a16="http://schemas.microsoft.com/office/drawing/2014/main" xmlns="" id="{740D2592-714B-4B3E-8247-2CF252F15A89}"/>
              </a:ext>
            </a:extLst>
          </p:cNvPr>
          <p:cNvSpPr txBox="1"/>
          <p:nvPr/>
        </p:nvSpPr>
        <p:spPr>
          <a:xfrm>
            <a:off x="3969108" y="8475824"/>
            <a:ext cx="532518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Cocina</a:t>
            </a:r>
          </a:p>
        </p:txBody>
      </p:sp>
      <p:sp>
        <p:nvSpPr>
          <p:cNvPr id="296" name="Rectángulo: esquinas redondeadas 180">
            <a:extLst>
              <a:ext uri="{FF2B5EF4-FFF2-40B4-BE49-F238E27FC236}">
                <a16:creationId xmlns:a16="http://schemas.microsoft.com/office/drawing/2014/main" xmlns="" id="{E8520FA3-BB62-4EA3-87B8-0190ABDCC542}"/>
              </a:ext>
            </a:extLst>
          </p:cNvPr>
          <p:cNvSpPr/>
          <p:nvPr/>
        </p:nvSpPr>
        <p:spPr>
          <a:xfrm>
            <a:off x="5130396" y="8150483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8" name="Rectángulo: esquinas superiores redondeadas 182">
            <a:extLst>
              <a:ext uri="{FF2B5EF4-FFF2-40B4-BE49-F238E27FC236}">
                <a16:creationId xmlns:a16="http://schemas.microsoft.com/office/drawing/2014/main" xmlns="" id="{94C0EED7-16BE-465F-B645-3D2D2E5CAD20}"/>
              </a:ext>
            </a:extLst>
          </p:cNvPr>
          <p:cNvSpPr/>
          <p:nvPr/>
        </p:nvSpPr>
        <p:spPr>
          <a:xfrm>
            <a:off x="5130397" y="8150483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7" name="CuadroTexto 181">
            <a:extLst>
              <a:ext uri="{FF2B5EF4-FFF2-40B4-BE49-F238E27FC236}">
                <a16:creationId xmlns:a16="http://schemas.microsoft.com/office/drawing/2014/main" xmlns="" id="{1E91DF6C-842E-4A32-A28B-75264BEFC09F}"/>
              </a:ext>
            </a:extLst>
          </p:cNvPr>
          <p:cNvSpPr txBox="1"/>
          <p:nvPr/>
        </p:nvSpPr>
        <p:spPr>
          <a:xfrm>
            <a:off x="5600907" y="8464818"/>
            <a:ext cx="580608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Puertas</a:t>
            </a:r>
          </a:p>
        </p:txBody>
      </p:sp>
      <p:grpSp>
        <p:nvGrpSpPr>
          <p:cNvPr id="300" name="button">
            <a:extLst>
              <a:ext uri="{FF2B5EF4-FFF2-40B4-BE49-F238E27FC236}">
                <a16:creationId xmlns:a16="http://schemas.microsoft.com/office/drawing/2014/main" xmlns="" id="{1F9AD0A7-C26B-4E76-9F9F-FA094ECA25A0}"/>
              </a:ext>
            </a:extLst>
          </p:cNvPr>
          <p:cNvGrpSpPr/>
          <p:nvPr/>
        </p:nvGrpSpPr>
        <p:grpSpPr>
          <a:xfrm>
            <a:off x="5519124" y="8876147"/>
            <a:ext cx="744175" cy="230832"/>
            <a:chOff x="561975" y="6398986"/>
            <a:chExt cx="744175" cy="230832"/>
          </a:xfrm>
        </p:grpSpPr>
        <p:sp>
          <p:nvSpPr>
            <p:cNvPr id="301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02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03" name="Imagen 187">
              <a:extLst>
                <a:ext uri="{FF2B5EF4-FFF2-40B4-BE49-F238E27FC236}">
                  <a16:creationId xmlns:a16="http://schemas.microsoft.com/office/drawing/2014/main" xmlns="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sp>
        <p:nvSpPr>
          <p:cNvPr id="305" name="Rectángulo: esquinas redondeadas 153">
            <a:extLst>
              <a:ext uri="{FF2B5EF4-FFF2-40B4-BE49-F238E27FC236}">
                <a16:creationId xmlns:a16="http://schemas.microsoft.com/office/drawing/2014/main" xmlns="" id="{CEF7D542-0C0E-4213-B85D-DB2A011C5D05}"/>
              </a:ext>
            </a:extLst>
          </p:cNvPr>
          <p:cNvSpPr/>
          <p:nvPr/>
        </p:nvSpPr>
        <p:spPr>
          <a:xfrm>
            <a:off x="192154" y="8150483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7" name="Rectángulo: esquinas superiores redondeadas 155">
            <a:extLst>
              <a:ext uri="{FF2B5EF4-FFF2-40B4-BE49-F238E27FC236}">
                <a16:creationId xmlns:a16="http://schemas.microsoft.com/office/drawing/2014/main" xmlns="" id="{DF5C3F99-F99C-4626-8EA2-6C72A5C4E9EB}"/>
              </a:ext>
            </a:extLst>
          </p:cNvPr>
          <p:cNvSpPr/>
          <p:nvPr/>
        </p:nvSpPr>
        <p:spPr>
          <a:xfrm>
            <a:off x="192155" y="8150483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6" name="CuadroTexto 154">
            <a:extLst>
              <a:ext uri="{FF2B5EF4-FFF2-40B4-BE49-F238E27FC236}">
                <a16:creationId xmlns:a16="http://schemas.microsoft.com/office/drawing/2014/main" xmlns="" id="{EF1D722E-CB8E-4468-A2AC-A41FE5DEB6D8}"/>
              </a:ext>
            </a:extLst>
          </p:cNvPr>
          <p:cNvSpPr txBox="1"/>
          <p:nvPr/>
        </p:nvSpPr>
        <p:spPr>
          <a:xfrm>
            <a:off x="617781" y="8464818"/>
            <a:ext cx="670376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Ventanas</a:t>
            </a:r>
          </a:p>
        </p:txBody>
      </p:sp>
      <p:grpSp>
        <p:nvGrpSpPr>
          <p:cNvPr id="313" name="button">
            <a:extLst>
              <a:ext uri="{FF2B5EF4-FFF2-40B4-BE49-F238E27FC236}">
                <a16:creationId xmlns:a16="http://schemas.microsoft.com/office/drawing/2014/main" xmlns="" id="{1F9AD0A7-C26B-4E76-9F9F-FA094ECA25A0}"/>
              </a:ext>
            </a:extLst>
          </p:cNvPr>
          <p:cNvGrpSpPr/>
          <p:nvPr/>
        </p:nvGrpSpPr>
        <p:grpSpPr>
          <a:xfrm>
            <a:off x="3863280" y="8868731"/>
            <a:ext cx="744175" cy="230832"/>
            <a:chOff x="561975" y="6398986"/>
            <a:chExt cx="744175" cy="230832"/>
          </a:xfrm>
        </p:grpSpPr>
        <p:sp>
          <p:nvSpPr>
            <p:cNvPr id="314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5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16" name="Imagen 187">
              <a:extLst>
                <a:ext uri="{FF2B5EF4-FFF2-40B4-BE49-F238E27FC236}">
                  <a16:creationId xmlns:a16="http://schemas.microsoft.com/office/drawing/2014/main" xmlns="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grpSp>
        <p:nvGrpSpPr>
          <p:cNvPr id="317" name="button">
            <a:extLst>
              <a:ext uri="{FF2B5EF4-FFF2-40B4-BE49-F238E27FC236}">
                <a16:creationId xmlns:a16="http://schemas.microsoft.com/office/drawing/2014/main" xmlns="" id="{1F9AD0A7-C26B-4E76-9F9F-FA094ECA25A0}"/>
              </a:ext>
            </a:extLst>
          </p:cNvPr>
          <p:cNvGrpSpPr/>
          <p:nvPr/>
        </p:nvGrpSpPr>
        <p:grpSpPr>
          <a:xfrm>
            <a:off x="2207437" y="8829248"/>
            <a:ext cx="744175" cy="230832"/>
            <a:chOff x="561975" y="6398986"/>
            <a:chExt cx="744175" cy="230832"/>
          </a:xfrm>
        </p:grpSpPr>
        <p:sp>
          <p:nvSpPr>
            <p:cNvPr id="318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9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20" name="Imagen 187">
              <a:extLst>
                <a:ext uri="{FF2B5EF4-FFF2-40B4-BE49-F238E27FC236}">
                  <a16:creationId xmlns:a16="http://schemas.microsoft.com/office/drawing/2014/main" xmlns="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grpSp>
        <p:nvGrpSpPr>
          <p:cNvPr id="321" name="button">
            <a:extLst>
              <a:ext uri="{FF2B5EF4-FFF2-40B4-BE49-F238E27FC236}">
                <a16:creationId xmlns:a16="http://schemas.microsoft.com/office/drawing/2014/main" xmlns="" id="{1F9AD0A7-C26B-4E76-9F9F-FA094ECA25A0}"/>
              </a:ext>
            </a:extLst>
          </p:cNvPr>
          <p:cNvGrpSpPr/>
          <p:nvPr/>
        </p:nvGrpSpPr>
        <p:grpSpPr>
          <a:xfrm>
            <a:off x="580882" y="8856777"/>
            <a:ext cx="744175" cy="230832"/>
            <a:chOff x="561975" y="6398986"/>
            <a:chExt cx="744175" cy="230832"/>
          </a:xfrm>
        </p:grpSpPr>
        <p:sp>
          <p:nvSpPr>
            <p:cNvPr id="322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23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24" name="Imagen 187">
              <a:extLst>
                <a:ext uri="{FF2B5EF4-FFF2-40B4-BE49-F238E27FC236}">
                  <a16:creationId xmlns:a16="http://schemas.microsoft.com/office/drawing/2014/main" xmlns="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sp>
        <p:nvSpPr>
          <p:cNvPr id="325" name="Titulo">
            <a:extLst>
              <a:ext uri="{FF2B5EF4-FFF2-40B4-BE49-F238E27FC236}">
                <a16:creationId xmlns:a16="http://schemas.microsoft.com/office/drawing/2014/main" xmlns="" id="{A0B3A2D6-9976-456B-8260-62FB589DF6C3}"/>
              </a:ext>
            </a:extLst>
          </p:cNvPr>
          <p:cNvSpPr txBox="1"/>
          <p:nvPr/>
        </p:nvSpPr>
        <p:spPr>
          <a:xfrm>
            <a:off x="189627" y="7623970"/>
            <a:ext cx="12828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>
                <a:solidFill>
                  <a:schemeClr val="accent2">
                    <a:lumMod val="50000"/>
                  </a:schemeClr>
                </a:solidFill>
              </a:rPr>
              <a:t>Mas categorías</a:t>
            </a:r>
          </a:p>
        </p:txBody>
      </p:sp>
      <p:cxnSp>
        <p:nvCxnSpPr>
          <p:cNvPr id="326" name="Conector recto 1031">
            <a:extLst>
              <a:ext uri="{FF2B5EF4-FFF2-40B4-BE49-F238E27FC236}">
                <a16:creationId xmlns:a16="http://schemas.microsoft.com/office/drawing/2014/main" xmlns="" id="{2D139BAC-ADC2-4C29-A509-1983E15D4E66}"/>
              </a:ext>
            </a:extLst>
          </p:cNvPr>
          <p:cNvCxnSpPr/>
          <p:nvPr/>
        </p:nvCxnSpPr>
        <p:spPr>
          <a:xfrm>
            <a:off x="57632" y="7959805"/>
            <a:ext cx="6686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936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BACKGROUND"/>
          <p:cNvGrpSpPr/>
          <p:nvPr/>
        </p:nvGrpSpPr>
        <p:grpSpPr>
          <a:xfrm>
            <a:off x="-1" y="-12631"/>
            <a:ext cx="6858001" cy="13896010"/>
            <a:chOff x="-1" y="3154"/>
            <a:chExt cx="6858001" cy="12247088"/>
          </a:xfrm>
        </p:grpSpPr>
        <p:sp>
          <p:nvSpPr>
            <p:cNvPr id="10" name="fondo">
              <a:extLst>
                <a:ext uri="{FF2B5EF4-FFF2-40B4-BE49-F238E27FC236}">
                  <a16:creationId xmlns:a16="http://schemas.microsoft.com/office/drawing/2014/main" xmlns="" id="{D0D24F11-DFA5-4D5C-A09C-331CA20A6343}"/>
                </a:ext>
              </a:extLst>
            </p:cNvPr>
            <p:cNvSpPr/>
            <p:nvPr/>
          </p:nvSpPr>
          <p:spPr>
            <a:xfrm>
              <a:off x="0" y="3163"/>
              <a:ext cx="6858000" cy="12247079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latin typeface="Wingdings" panose="05000000000000000000" pitchFamily="2" charset="2"/>
              </a:endParaRPr>
            </a:p>
          </p:txBody>
        </p:sp>
        <p:sp>
          <p:nvSpPr>
            <p:cNvPr id="6" name="fondo-overlay">
              <a:extLst>
                <a:ext uri="{FF2B5EF4-FFF2-40B4-BE49-F238E27FC236}">
                  <a16:creationId xmlns:a16="http://schemas.microsoft.com/office/drawing/2014/main" xmlns="" id="{26CBA29A-4BD0-4877-BEFC-08D42F99ED89}"/>
                </a:ext>
              </a:extLst>
            </p:cNvPr>
            <p:cNvSpPr/>
            <p:nvPr/>
          </p:nvSpPr>
          <p:spPr>
            <a:xfrm>
              <a:off x="-1" y="3154"/>
              <a:ext cx="6858000" cy="12247079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grpSp>
        <p:nvGrpSpPr>
          <p:cNvPr id="53" name="52 Grupo"/>
          <p:cNvGrpSpPr/>
          <p:nvPr/>
        </p:nvGrpSpPr>
        <p:grpSpPr>
          <a:xfrm>
            <a:off x="2901951" y="191211"/>
            <a:ext cx="3843816" cy="675078"/>
            <a:chOff x="2578100" y="71833"/>
            <a:chExt cx="4194175" cy="738062"/>
          </a:xfrm>
        </p:grpSpPr>
        <p:sp>
          <p:nvSpPr>
            <p:cNvPr id="18" name="Rectángulo: esquinas redondeadas 17">
              <a:extLst>
                <a:ext uri="{FF2B5EF4-FFF2-40B4-BE49-F238E27FC236}">
                  <a16:creationId xmlns:a16="http://schemas.microsoft.com/office/drawing/2014/main" xmlns="" id="{502E2953-DDFA-49EF-8975-90438151B291}"/>
                </a:ext>
              </a:extLst>
            </p:cNvPr>
            <p:cNvSpPr/>
            <p:nvPr/>
          </p:nvSpPr>
          <p:spPr>
            <a:xfrm>
              <a:off x="2578100" y="71833"/>
              <a:ext cx="4194175" cy="738062"/>
            </a:xfrm>
            <a:prstGeom prst="roundRect">
              <a:avLst>
                <a:gd name="adj" fmla="val 1127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xmlns="" id="{CA420C5D-A1CA-44C2-8319-A95CE93D9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711"/>
            <a:stretch/>
          </p:blipFill>
          <p:spPr>
            <a:xfrm>
              <a:off x="2646038" y="188316"/>
              <a:ext cx="4045272" cy="511236"/>
            </a:xfrm>
            <a:prstGeom prst="rect">
              <a:avLst/>
            </a:prstGeom>
          </p:spPr>
        </p:pic>
      </p:grpSp>
      <p:grpSp>
        <p:nvGrpSpPr>
          <p:cNvPr id="55" name="logo"/>
          <p:cNvGrpSpPr/>
          <p:nvPr/>
        </p:nvGrpSpPr>
        <p:grpSpPr>
          <a:xfrm>
            <a:off x="156759" y="274894"/>
            <a:ext cx="2493810" cy="434627"/>
            <a:chOff x="270187" y="402910"/>
            <a:chExt cx="2493810" cy="434627"/>
          </a:xfrm>
        </p:grpSpPr>
        <p:sp>
          <p:nvSpPr>
            <p:cNvPr id="50" name="49 Rectángulo redondeado"/>
            <p:cNvSpPr/>
            <p:nvPr/>
          </p:nvSpPr>
          <p:spPr>
            <a:xfrm>
              <a:off x="270187" y="441903"/>
              <a:ext cx="2493810" cy="39272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sp>
          <p:nvSpPr>
            <p:cNvPr id="36" name="35 CuadroTexto"/>
            <p:cNvSpPr txBox="1"/>
            <p:nvPr/>
          </p:nvSpPr>
          <p:spPr>
            <a:xfrm>
              <a:off x="608182" y="402910"/>
              <a:ext cx="1979963" cy="37159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s-AR" sz="2400" dirty="0">
                  <a:solidFill>
                    <a:schemeClr val="bg1">
                      <a:lumMod val="95000"/>
                    </a:schemeClr>
                  </a:solidFill>
                  <a:effectLst/>
                  <a:latin typeface="Bahnschrift Condensed" pitchFamily="34" charset="0"/>
                </a:rPr>
                <a:t>Anaron</a:t>
              </a:r>
              <a:r>
                <a:rPr lang="es-AR" sz="24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Bahnschrift Condensed" pitchFamily="34" charset="0"/>
                </a:rPr>
                <a:t>Carpinteros.</a:t>
              </a:r>
            </a:p>
          </p:txBody>
        </p:sp>
        <p:sp>
          <p:nvSpPr>
            <p:cNvPr id="52" name="51 Elipse"/>
            <p:cNvSpPr/>
            <p:nvPr/>
          </p:nvSpPr>
          <p:spPr>
            <a:xfrm>
              <a:off x="273908" y="443821"/>
              <a:ext cx="393716" cy="393716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807" r="-91965" b="-967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sp>
        <p:nvSpPr>
          <p:cNvPr id="128" name="Rectángulo 127">
            <a:extLst>
              <a:ext uri="{FF2B5EF4-FFF2-40B4-BE49-F238E27FC236}">
                <a16:creationId xmlns:a16="http://schemas.microsoft.com/office/drawing/2014/main" xmlns="" id="{A2B14AFC-B123-4E7D-AB60-F7814516C676}"/>
              </a:ext>
            </a:extLst>
          </p:cNvPr>
          <p:cNvSpPr/>
          <p:nvPr/>
        </p:nvSpPr>
        <p:spPr>
          <a:xfrm>
            <a:off x="71069" y="1427594"/>
            <a:ext cx="6686550" cy="8832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30" name="Rectángulo 1029">
            <a:extLst>
              <a:ext uri="{FF2B5EF4-FFF2-40B4-BE49-F238E27FC236}">
                <a16:creationId xmlns:a16="http://schemas.microsoft.com/office/drawing/2014/main" xmlns="" id="{E605E5F5-456F-49F4-8742-89883DA28736}"/>
              </a:ext>
            </a:extLst>
          </p:cNvPr>
          <p:cNvSpPr/>
          <p:nvPr/>
        </p:nvSpPr>
        <p:spPr>
          <a:xfrm>
            <a:off x="1747468" y="1431139"/>
            <a:ext cx="5019939" cy="3497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4" name="Titulo">
            <a:extLst>
              <a:ext uri="{FF2B5EF4-FFF2-40B4-BE49-F238E27FC236}">
                <a16:creationId xmlns:a16="http://schemas.microsoft.com/office/drawing/2014/main" xmlns="" id="{A0B3A2D6-9976-456B-8260-62FB589DF6C3}"/>
              </a:ext>
            </a:extLst>
          </p:cNvPr>
          <p:cNvSpPr txBox="1"/>
          <p:nvPr/>
        </p:nvSpPr>
        <p:spPr>
          <a:xfrm>
            <a:off x="1627039" y="1460830"/>
            <a:ext cx="1898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>
                <a:solidFill>
                  <a:schemeClr val="accent2">
                    <a:lumMod val="50000"/>
                  </a:schemeClr>
                </a:solidFill>
              </a:rPr>
              <a:t>Producto Seleccionado:</a:t>
            </a:r>
          </a:p>
        </p:txBody>
      </p:sp>
      <p:cxnSp>
        <p:nvCxnSpPr>
          <p:cNvPr id="1032" name="Conector recto 1031">
            <a:extLst>
              <a:ext uri="{FF2B5EF4-FFF2-40B4-BE49-F238E27FC236}">
                <a16:creationId xmlns:a16="http://schemas.microsoft.com/office/drawing/2014/main" xmlns="" id="{2D139BAC-ADC2-4C29-A509-1983E15D4E66}"/>
              </a:ext>
            </a:extLst>
          </p:cNvPr>
          <p:cNvCxnSpPr/>
          <p:nvPr/>
        </p:nvCxnSpPr>
        <p:spPr>
          <a:xfrm>
            <a:off x="71069" y="1777539"/>
            <a:ext cx="6686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3" name="Rectángulo: esquinas superiores redondeadas 182">
            <a:extLst>
              <a:ext uri="{FF2B5EF4-FFF2-40B4-BE49-F238E27FC236}">
                <a16:creationId xmlns:a16="http://schemas.microsoft.com/office/drawing/2014/main" xmlns="" id="{94C0EED7-16BE-465F-B645-3D2D2E5CAD20}"/>
              </a:ext>
            </a:extLst>
          </p:cNvPr>
          <p:cNvSpPr/>
          <p:nvPr/>
        </p:nvSpPr>
        <p:spPr>
          <a:xfrm>
            <a:off x="855083" y="1895745"/>
            <a:ext cx="3430975" cy="2601235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9" name="FOOTER">
            <a:extLst>
              <a:ext uri="{FF2B5EF4-FFF2-40B4-BE49-F238E27FC236}">
                <a16:creationId xmlns:a16="http://schemas.microsoft.com/office/drawing/2014/main" xmlns="" id="{A347FD2D-0A53-400C-B7A0-B936BADDD6DD}"/>
              </a:ext>
            </a:extLst>
          </p:cNvPr>
          <p:cNvGrpSpPr/>
          <p:nvPr/>
        </p:nvGrpSpPr>
        <p:grpSpPr>
          <a:xfrm>
            <a:off x="80856" y="10334004"/>
            <a:ext cx="6686551" cy="3492000"/>
            <a:chOff x="80856" y="10566115"/>
            <a:chExt cx="6686551" cy="3492000"/>
          </a:xfrm>
        </p:grpSpPr>
        <p:sp>
          <p:nvSpPr>
            <p:cNvPr id="57" name="Rectángulo 15">
              <a:extLst>
                <a:ext uri="{FF2B5EF4-FFF2-40B4-BE49-F238E27FC236}">
                  <a16:creationId xmlns:a16="http://schemas.microsoft.com/office/drawing/2014/main" xmlns="" id="{4CBFB721-C435-4C36-94CE-EE6F7CDB9065}"/>
                </a:ext>
              </a:extLst>
            </p:cNvPr>
            <p:cNvSpPr/>
            <p:nvPr/>
          </p:nvSpPr>
          <p:spPr>
            <a:xfrm>
              <a:off x="80856" y="10566115"/>
              <a:ext cx="6686551" cy="349200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cxnSp>
          <p:nvCxnSpPr>
            <p:cNvPr id="59" name="58 Conector recto"/>
            <p:cNvCxnSpPr/>
            <p:nvPr/>
          </p:nvCxnSpPr>
          <p:spPr>
            <a:xfrm>
              <a:off x="80856" y="10866996"/>
              <a:ext cx="668655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4735510" y="10592703"/>
              <a:ext cx="145745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Seguinos en Redes Sociales</a:t>
              </a:r>
            </a:p>
          </p:txBody>
        </p:sp>
        <p:sp>
          <p:nvSpPr>
            <p:cNvPr id="68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298567" y="10592703"/>
              <a:ext cx="113364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Carpintería Horarios</a:t>
              </a:r>
            </a:p>
          </p:txBody>
        </p:sp>
        <p:sp>
          <p:nvSpPr>
            <p:cNvPr id="69" name="CuadroTexto 32">
              <a:extLst>
                <a:ext uri="{FF2B5EF4-FFF2-40B4-BE49-F238E27FC236}">
                  <a16:creationId xmlns:a16="http://schemas.microsoft.com/office/drawing/2014/main" xmlns="" id="{4E14C5DA-E406-4F50-B640-945F830E720D}"/>
                </a:ext>
              </a:extLst>
            </p:cNvPr>
            <p:cNvSpPr txBox="1"/>
            <p:nvPr/>
          </p:nvSpPr>
          <p:spPr>
            <a:xfrm>
              <a:off x="185893" y="11033547"/>
              <a:ext cx="1902496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Los muebles a medida son piezas únicas creadas para un interior en concreto. </a:t>
              </a:r>
            </a:p>
          </p:txBody>
        </p:sp>
        <p:sp>
          <p:nvSpPr>
            <p:cNvPr id="70" name="CuadroTexto 32">
              <a:extLst>
                <a:ext uri="{FF2B5EF4-FFF2-40B4-BE49-F238E27FC236}">
                  <a16:creationId xmlns:a16="http://schemas.microsoft.com/office/drawing/2014/main" xmlns="" id="{4E14C5DA-E406-4F50-B640-945F830E720D}"/>
                </a:ext>
              </a:extLst>
            </p:cNvPr>
            <p:cNvSpPr txBox="1"/>
            <p:nvPr/>
          </p:nvSpPr>
          <p:spPr>
            <a:xfrm>
              <a:off x="180584" y="11628370"/>
              <a:ext cx="190249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Lunes: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Martes: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Miércoles: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Jueves: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Viernes: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1027" name="Picture 3" descr="C:\Users\Martin\AppData\Local\Microsoft\Windows\INetCache\IE\Z791B8QY\77102-whatsapp-computer-call-telephone-icons-png-image-high-quality[1]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0581" y="11036724"/>
              <a:ext cx="232392" cy="232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5086799" y="11034429"/>
              <a:ext cx="66236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Whatsapp</a:t>
              </a:r>
            </a:p>
          </p:txBody>
        </p:sp>
        <p:sp>
          <p:nvSpPr>
            <p:cNvPr id="75" name="74 Elipse"/>
            <p:cNvSpPr/>
            <p:nvPr/>
          </p:nvSpPr>
          <p:spPr>
            <a:xfrm>
              <a:off x="4831577" y="11385569"/>
              <a:ext cx="230400" cy="230400"/>
            </a:xfrm>
            <a:prstGeom prst="ellipse">
              <a:avLst/>
            </a:prstGeom>
            <a:blipFill dpi="0"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2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5086799" y="11387153"/>
              <a:ext cx="63350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Facebook</a:t>
              </a:r>
            </a:p>
          </p:txBody>
        </p:sp>
        <p:sp>
          <p:nvSpPr>
            <p:cNvPr id="84" name="83 Elipse"/>
            <p:cNvSpPr/>
            <p:nvPr/>
          </p:nvSpPr>
          <p:spPr>
            <a:xfrm>
              <a:off x="4831577" y="11731896"/>
              <a:ext cx="230400" cy="230400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7237" t="-8270" r="-7842" b="-6809"/>
              </a:stretch>
            </a:blipFill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5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5086799" y="11736293"/>
              <a:ext cx="65434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Instagram</a:t>
              </a:r>
            </a:p>
          </p:txBody>
        </p:sp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xmlns="" id="{2A3944BC-D9CC-418E-B12A-D6072656B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10"/>
                </a:ext>
              </a:extLst>
            </a:blip>
            <a:stretch>
              <a:fillRect/>
            </a:stretch>
          </p:blipFill>
          <p:spPr>
            <a:xfrm>
              <a:off x="264472" y="13021976"/>
              <a:ext cx="252000" cy="252000"/>
            </a:xfrm>
            <a:prstGeom prst="rect">
              <a:avLst/>
            </a:prstGeom>
          </p:spPr>
        </p:pic>
        <p:sp>
          <p:nvSpPr>
            <p:cNvPr id="83" name="CuadroTexto 13">
              <a:extLst>
                <a:ext uri="{FF2B5EF4-FFF2-40B4-BE49-F238E27FC236}">
                  <a16:creationId xmlns:a16="http://schemas.microsoft.com/office/drawing/2014/main" xmlns="" id="{84DA55B2-1452-468A-87ED-A8BE688DD64E}"/>
                </a:ext>
              </a:extLst>
            </p:cNvPr>
            <p:cNvSpPr txBox="1"/>
            <p:nvPr/>
          </p:nvSpPr>
          <p:spPr>
            <a:xfrm>
              <a:off x="477154" y="13037583"/>
              <a:ext cx="163378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Email: consultas@anaron.com</a:t>
              </a:r>
            </a:p>
          </p:txBody>
        </p:sp>
        <p:sp>
          <p:nvSpPr>
            <p:cNvPr id="120" name="Rectángulo 119">
              <a:extLst>
                <a:ext uri="{FF2B5EF4-FFF2-40B4-BE49-F238E27FC236}">
                  <a16:creationId xmlns:a16="http://schemas.microsoft.com/office/drawing/2014/main" xmlns="" id="{822FD823-45C9-4C44-9529-B5C6B0E48858}"/>
                </a:ext>
              </a:extLst>
            </p:cNvPr>
            <p:cNvSpPr/>
            <p:nvPr/>
          </p:nvSpPr>
          <p:spPr>
            <a:xfrm>
              <a:off x="4830582" y="12246844"/>
              <a:ext cx="1633782" cy="1173827"/>
            </a:xfrm>
            <a:prstGeom prst="rect">
              <a:avLst/>
            </a:prstGeom>
            <a:blipFill dpi="0"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xmlns="" id="{08D92798-CC7C-49C5-B93D-F6DB075EE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13"/>
                </a:ext>
              </a:extLst>
            </a:blip>
            <a:stretch>
              <a:fillRect/>
            </a:stretch>
          </p:blipFill>
          <p:spPr>
            <a:xfrm>
              <a:off x="4835832" y="12049474"/>
              <a:ext cx="230400" cy="344925"/>
            </a:xfrm>
            <a:prstGeom prst="rect">
              <a:avLst/>
            </a:prstGeom>
          </p:spPr>
        </p:pic>
        <p:grpSp>
          <p:nvGrpSpPr>
            <p:cNvPr id="147" name="Form">
              <a:extLst>
                <a:ext uri="{FF2B5EF4-FFF2-40B4-BE49-F238E27FC236}">
                  <a16:creationId xmlns:a16="http://schemas.microsoft.com/office/drawing/2014/main" xmlns="" id="{850E9CF5-0A77-4DD7-A636-6916F1ACC455}"/>
                </a:ext>
              </a:extLst>
            </p:cNvPr>
            <p:cNvGrpSpPr/>
            <p:nvPr/>
          </p:nvGrpSpPr>
          <p:grpSpPr>
            <a:xfrm>
              <a:off x="2331747" y="11002359"/>
              <a:ext cx="2138321" cy="2873284"/>
              <a:chOff x="7215214" y="486128"/>
              <a:chExt cx="2138321" cy="2873284"/>
            </a:xfrm>
          </p:grpSpPr>
          <p:sp>
            <p:nvSpPr>
              <p:cNvPr id="148" name="CuadroTexto 13">
                <a:extLst>
                  <a:ext uri="{FF2B5EF4-FFF2-40B4-BE49-F238E27FC236}">
                    <a16:creationId xmlns:a16="http://schemas.microsoft.com/office/drawing/2014/main" xmlns="" id="{C7B62FB2-C4E5-4407-8F7F-858DC185D3BC}"/>
                  </a:ext>
                </a:extLst>
              </p:cNvPr>
              <p:cNvSpPr txBox="1"/>
              <p:nvPr/>
            </p:nvSpPr>
            <p:spPr>
              <a:xfrm>
                <a:off x="7215214" y="486128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Nombre</a:t>
                </a:r>
              </a:p>
            </p:txBody>
          </p:sp>
          <p:sp>
            <p:nvSpPr>
              <p:cNvPr id="149" name="CuadroTexto 13">
                <a:extLst>
                  <a:ext uri="{FF2B5EF4-FFF2-40B4-BE49-F238E27FC236}">
                    <a16:creationId xmlns:a16="http://schemas.microsoft.com/office/drawing/2014/main" xmlns="" id="{B43FE012-7186-44D1-A122-B8CE6E42C764}"/>
                  </a:ext>
                </a:extLst>
              </p:cNvPr>
              <p:cNvSpPr txBox="1"/>
              <p:nvPr/>
            </p:nvSpPr>
            <p:spPr>
              <a:xfrm>
                <a:off x="7215214" y="984215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Celular</a:t>
                </a:r>
              </a:p>
            </p:txBody>
          </p:sp>
          <p:sp>
            <p:nvSpPr>
              <p:cNvPr id="150" name="CuadroTexto 13">
                <a:extLst>
                  <a:ext uri="{FF2B5EF4-FFF2-40B4-BE49-F238E27FC236}">
                    <a16:creationId xmlns:a16="http://schemas.microsoft.com/office/drawing/2014/main" xmlns="" id="{BDEF1981-100C-4BEF-81A4-A3C14766437C}"/>
                  </a:ext>
                </a:extLst>
              </p:cNvPr>
              <p:cNvSpPr txBox="1"/>
              <p:nvPr/>
            </p:nvSpPr>
            <p:spPr>
              <a:xfrm>
                <a:off x="7215214" y="1954652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Mensaje</a:t>
                </a:r>
              </a:p>
            </p:txBody>
          </p:sp>
          <p:sp>
            <p:nvSpPr>
              <p:cNvPr id="151" name="59 Rectángulo redondeado">
                <a:extLst>
                  <a:ext uri="{FF2B5EF4-FFF2-40B4-BE49-F238E27FC236}">
                    <a16:creationId xmlns:a16="http://schemas.microsoft.com/office/drawing/2014/main" xmlns="" id="{183E7631-237D-4ACB-85BA-BE6287EEBF9C}"/>
                  </a:ext>
                </a:extLst>
              </p:cNvPr>
              <p:cNvSpPr/>
              <p:nvPr/>
            </p:nvSpPr>
            <p:spPr>
              <a:xfrm>
                <a:off x="7215214" y="716960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52" name="64 Rectángulo redondeado">
                <a:extLst>
                  <a:ext uri="{FF2B5EF4-FFF2-40B4-BE49-F238E27FC236}">
                    <a16:creationId xmlns:a16="http://schemas.microsoft.com/office/drawing/2014/main" xmlns="" id="{6F689EB0-B850-4071-8C5F-A0BDF8E75765}"/>
                  </a:ext>
                </a:extLst>
              </p:cNvPr>
              <p:cNvSpPr/>
              <p:nvPr/>
            </p:nvSpPr>
            <p:spPr>
              <a:xfrm>
                <a:off x="7215214" y="1215047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71" name="65 Rectángulo redondeado">
                <a:extLst>
                  <a:ext uri="{FF2B5EF4-FFF2-40B4-BE49-F238E27FC236}">
                    <a16:creationId xmlns:a16="http://schemas.microsoft.com/office/drawing/2014/main" xmlns="" id="{DB3A7222-4835-4395-B105-BAC7AFCA7BB7}"/>
                  </a:ext>
                </a:extLst>
              </p:cNvPr>
              <p:cNvSpPr/>
              <p:nvPr/>
            </p:nvSpPr>
            <p:spPr>
              <a:xfrm>
                <a:off x="7215214" y="2185483"/>
                <a:ext cx="2138321" cy="801517"/>
              </a:xfrm>
              <a:prstGeom prst="roundRect">
                <a:avLst>
                  <a:gd name="adj" fmla="val 8348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grpSp>
            <p:nvGrpSpPr>
              <p:cNvPr id="172" name="button">
                <a:extLst>
                  <a:ext uri="{FF2B5EF4-FFF2-40B4-BE49-F238E27FC236}">
                    <a16:creationId xmlns:a16="http://schemas.microsoft.com/office/drawing/2014/main" xmlns="" id="{68337DEA-49EB-47CB-90F6-E042E0C6A1DA}"/>
                  </a:ext>
                </a:extLst>
              </p:cNvPr>
              <p:cNvGrpSpPr/>
              <p:nvPr/>
            </p:nvGrpSpPr>
            <p:grpSpPr>
              <a:xfrm>
                <a:off x="7215214" y="3128580"/>
                <a:ext cx="1440000" cy="230832"/>
                <a:chOff x="8974364" y="5113598"/>
                <a:chExt cx="1440000" cy="230832"/>
              </a:xfrm>
            </p:grpSpPr>
            <p:sp>
              <p:nvSpPr>
                <p:cNvPr id="175" name="Rectángulo: esquinas redondeadas 34">
                  <a:extLst>
                    <a:ext uri="{FF2B5EF4-FFF2-40B4-BE49-F238E27FC236}">
                      <a16:creationId xmlns:a16="http://schemas.microsoft.com/office/drawing/2014/main" xmlns="" id="{61CBE5D2-0FAF-4CE2-A3B5-25647C8E833C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ound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76" name="CuadroTexto 33">
                  <a:extLst>
                    <a:ext uri="{FF2B5EF4-FFF2-40B4-BE49-F238E27FC236}">
                      <a16:creationId xmlns:a16="http://schemas.microsoft.com/office/drawing/2014/main" xmlns="" id="{0005B2C7-533E-4AA6-BF3F-0CAB4B9DFC3C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bg1">
                          <a:lumMod val="95000"/>
                        </a:schemeClr>
                      </a:solidFill>
                    </a:rPr>
                    <a:t>Enviá tu solicitud</a:t>
                  </a:r>
                </a:p>
              </p:txBody>
            </p:sp>
          </p:grpSp>
          <p:sp>
            <p:nvSpPr>
              <p:cNvPr id="173" name="CuadroTexto 13">
                <a:extLst>
                  <a:ext uri="{FF2B5EF4-FFF2-40B4-BE49-F238E27FC236}">
                    <a16:creationId xmlns:a16="http://schemas.microsoft.com/office/drawing/2014/main" xmlns="" id="{4D6D70D7-1F9F-48B8-9F74-DB7395B750A4}"/>
                  </a:ext>
                </a:extLst>
              </p:cNvPr>
              <p:cNvSpPr txBox="1"/>
              <p:nvPr/>
            </p:nvSpPr>
            <p:spPr>
              <a:xfrm>
                <a:off x="7215214" y="1477926"/>
                <a:ext cx="44275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Email</a:t>
                </a:r>
              </a:p>
            </p:txBody>
          </p:sp>
          <p:sp>
            <p:nvSpPr>
              <p:cNvPr id="174" name="64 Rectángulo redondeado">
                <a:extLst>
                  <a:ext uri="{FF2B5EF4-FFF2-40B4-BE49-F238E27FC236}">
                    <a16:creationId xmlns:a16="http://schemas.microsoft.com/office/drawing/2014/main" xmlns="" id="{A54DB02A-25A5-4993-A1D8-FA689F900FF4}"/>
                  </a:ext>
                </a:extLst>
              </p:cNvPr>
              <p:cNvSpPr/>
              <p:nvPr/>
            </p:nvSpPr>
            <p:spPr>
              <a:xfrm>
                <a:off x="7215214" y="1708758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177" name="CuadroTexto 13">
              <a:extLst>
                <a:ext uri="{FF2B5EF4-FFF2-40B4-BE49-F238E27FC236}">
                  <a16:creationId xmlns:a16="http://schemas.microsoft.com/office/drawing/2014/main" xmlns="" id="{06A2FD12-2E7B-475F-98DF-6FDC1ECA4BDE}"/>
                </a:ext>
              </a:extLst>
            </p:cNvPr>
            <p:cNvSpPr txBox="1"/>
            <p:nvPr/>
          </p:nvSpPr>
          <p:spPr>
            <a:xfrm>
              <a:off x="2341266" y="10592703"/>
              <a:ext cx="117211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Envíanos un mensaje</a:t>
              </a:r>
            </a:p>
          </p:txBody>
        </p:sp>
      </p:grpSp>
      <p:grpSp>
        <p:nvGrpSpPr>
          <p:cNvPr id="56" name="NAVBAR">
            <a:extLst>
              <a:ext uri="{FF2B5EF4-FFF2-40B4-BE49-F238E27FC236}">
                <a16:creationId xmlns:a16="http://schemas.microsoft.com/office/drawing/2014/main" xmlns="" id="{C77D1746-BA85-4E89-9201-7FD71431ECF0}"/>
              </a:ext>
            </a:extLst>
          </p:cNvPr>
          <p:cNvGrpSpPr/>
          <p:nvPr/>
        </p:nvGrpSpPr>
        <p:grpSpPr>
          <a:xfrm>
            <a:off x="85724" y="1019909"/>
            <a:ext cx="6686551" cy="294640"/>
            <a:chOff x="85724" y="1035693"/>
            <a:chExt cx="6686551" cy="294640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xmlns="" id="{4CBFB721-C435-4C36-94CE-EE6F7CDB9065}"/>
                </a:ext>
              </a:extLst>
            </p:cNvPr>
            <p:cNvSpPr/>
            <p:nvPr/>
          </p:nvSpPr>
          <p:spPr>
            <a:xfrm>
              <a:off x="85724" y="1035693"/>
              <a:ext cx="6686551" cy="29464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xmlns="" id="{26E8BA1D-B09C-477C-B692-5497F30E7433}"/>
                </a:ext>
              </a:extLst>
            </p:cNvPr>
            <p:cNvSpPr txBox="1"/>
            <p:nvPr/>
          </p:nvSpPr>
          <p:spPr>
            <a:xfrm>
              <a:off x="2716307" y="1067597"/>
              <a:ext cx="7681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Contáctanos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1515739" y="1067597"/>
              <a:ext cx="43794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Inicio</a:t>
              </a: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xmlns="" id="{EFA41681-276D-4503-AD2B-08ED6EE782BE}"/>
                </a:ext>
              </a:extLst>
            </p:cNvPr>
            <p:cNvSpPr/>
            <p:nvPr/>
          </p:nvSpPr>
          <p:spPr>
            <a:xfrm>
              <a:off x="2063620" y="1300822"/>
              <a:ext cx="612000" cy="288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pSp>
          <p:nvGrpSpPr>
            <p:cNvPr id="31" name="Link-dropdown">
              <a:extLst>
                <a:ext uri="{FF2B5EF4-FFF2-40B4-BE49-F238E27FC236}">
                  <a16:creationId xmlns:a16="http://schemas.microsoft.com/office/drawing/2014/main" xmlns="" id="{04365D08-A395-4FEB-B237-C48A48D42A9A}"/>
                </a:ext>
              </a:extLst>
            </p:cNvPr>
            <p:cNvGrpSpPr/>
            <p:nvPr/>
          </p:nvGrpSpPr>
          <p:grpSpPr>
            <a:xfrm>
              <a:off x="1980056" y="1067597"/>
              <a:ext cx="678391" cy="230832"/>
              <a:chOff x="3110356" y="1067597"/>
              <a:chExt cx="678391" cy="230832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xmlns="" id="{12F8F621-D20B-4CCB-95EA-8F0CC8D84F31}"/>
                  </a:ext>
                </a:extLst>
              </p:cNvPr>
              <p:cNvSpPr txBox="1"/>
              <p:nvPr/>
            </p:nvSpPr>
            <p:spPr>
              <a:xfrm>
                <a:off x="3110356" y="1067597"/>
                <a:ext cx="67839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Categorías</a:t>
                </a:r>
              </a:p>
            </p:txBody>
          </p:sp>
          <p:sp>
            <p:nvSpPr>
              <p:cNvPr id="21" name="Triángulo isósceles 20">
                <a:extLst>
                  <a:ext uri="{FF2B5EF4-FFF2-40B4-BE49-F238E27FC236}">
                    <a16:creationId xmlns:a16="http://schemas.microsoft.com/office/drawing/2014/main" xmlns="" id="{0BA13F8C-788F-4288-A947-1335087737C5}"/>
                  </a:ext>
                </a:extLst>
              </p:cNvPr>
              <p:cNvSpPr/>
              <p:nvPr/>
            </p:nvSpPr>
            <p:spPr>
              <a:xfrm rot="10800000">
                <a:off x="3728618" y="1171972"/>
                <a:ext cx="52250" cy="45719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49" name="CuadroTexto 13">
              <a:extLst>
                <a:ext uri="{FF2B5EF4-FFF2-40B4-BE49-F238E27FC236}">
                  <a16:creationId xmlns:a16="http://schemas.microsoft.com/office/drawing/2014/main" xmlns="" id="{03135FCD-5123-4C06-8032-E5BD71224B47}"/>
                </a:ext>
              </a:extLst>
            </p:cNvPr>
            <p:cNvSpPr txBox="1"/>
            <p:nvPr/>
          </p:nvSpPr>
          <p:spPr>
            <a:xfrm>
              <a:off x="3466069" y="1067597"/>
              <a:ext cx="77136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Presupuesto</a:t>
              </a:r>
            </a:p>
          </p:txBody>
        </p:sp>
        <p:sp>
          <p:nvSpPr>
            <p:cNvPr id="178" name="CuadroTexto 13">
              <a:extLst>
                <a:ext uri="{FF2B5EF4-FFF2-40B4-BE49-F238E27FC236}">
                  <a16:creationId xmlns:a16="http://schemas.microsoft.com/office/drawing/2014/main" xmlns="" id="{5FD48410-2D7F-4C93-AA3A-5FD37FD653B4}"/>
                </a:ext>
              </a:extLst>
            </p:cNvPr>
            <p:cNvSpPr txBox="1"/>
            <p:nvPr/>
          </p:nvSpPr>
          <p:spPr>
            <a:xfrm>
              <a:off x="4159489" y="1067597"/>
              <a:ext cx="12009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Preguntas Frecuentes</a:t>
              </a:r>
            </a:p>
          </p:txBody>
        </p:sp>
      </p:grpSp>
      <p:sp>
        <p:nvSpPr>
          <p:cNvPr id="278" name="Rectángulo: esquinas redondeadas 153">
            <a:extLst>
              <a:ext uri="{FF2B5EF4-FFF2-40B4-BE49-F238E27FC236}">
                <a16:creationId xmlns:a16="http://schemas.microsoft.com/office/drawing/2014/main" xmlns="" id="{CEF7D542-0C0E-4213-B85D-DB2A011C5D05}"/>
              </a:ext>
            </a:extLst>
          </p:cNvPr>
          <p:cNvSpPr/>
          <p:nvPr/>
        </p:nvSpPr>
        <p:spPr>
          <a:xfrm>
            <a:off x="1818709" y="9032280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0" name="Rectángulo: esquinas superiores redondeadas 155">
            <a:extLst>
              <a:ext uri="{FF2B5EF4-FFF2-40B4-BE49-F238E27FC236}">
                <a16:creationId xmlns:a16="http://schemas.microsoft.com/office/drawing/2014/main" xmlns="" id="{DF5C3F99-F99C-4626-8EA2-6C72A5C4E9EB}"/>
              </a:ext>
            </a:extLst>
          </p:cNvPr>
          <p:cNvSpPr/>
          <p:nvPr/>
        </p:nvSpPr>
        <p:spPr>
          <a:xfrm>
            <a:off x="1818710" y="9032280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9" name="CuadroTexto 154">
            <a:extLst>
              <a:ext uri="{FF2B5EF4-FFF2-40B4-BE49-F238E27FC236}">
                <a16:creationId xmlns:a16="http://schemas.microsoft.com/office/drawing/2014/main" xmlns="" id="{EF1D722E-CB8E-4468-A2AC-A41FE5DEB6D8}"/>
              </a:ext>
            </a:extLst>
          </p:cNvPr>
          <p:cNvSpPr txBox="1"/>
          <p:nvPr/>
        </p:nvSpPr>
        <p:spPr>
          <a:xfrm>
            <a:off x="2244336" y="9346615"/>
            <a:ext cx="670376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Ventanas</a:t>
            </a:r>
          </a:p>
        </p:txBody>
      </p:sp>
      <p:sp>
        <p:nvSpPr>
          <p:cNvPr id="287" name="Rectángulo: esquinas redondeadas 162">
            <a:extLst>
              <a:ext uri="{FF2B5EF4-FFF2-40B4-BE49-F238E27FC236}">
                <a16:creationId xmlns:a16="http://schemas.microsoft.com/office/drawing/2014/main" xmlns="" id="{AE435B5D-A621-4F08-B039-891CA7FF7A42}"/>
              </a:ext>
            </a:extLst>
          </p:cNvPr>
          <p:cNvSpPr/>
          <p:nvPr/>
        </p:nvSpPr>
        <p:spPr>
          <a:xfrm>
            <a:off x="3474552" y="9032280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9" name="Rectángulo: esquinas superiores redondeadas 164">
            <a:extLst>
              <a:ext uri="{FF2B5EF4-FFF2-40B4-BE49-F238E27FC236}">
                <a16:creationId xmlns:a16="http://schemas.microsoft.com/office/drawing/2014/main" xmlns="" id="{C53DAC67-9F5B-49D5-8017-239A6CDF0E36}"/>
              </a:ext>
            </a:extLst>
          </p:cNvPr>
          <p:cNvSpPr/>
          <p:nvPr/>
        </p:nvSpPr>
        <p:spPr>
          <a:xfrm>
            <a:off x="3474553" y="9032280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129" t="-2749" r="-3674" b="-85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8" name="CuadroTexto 163">
            <a:extLst>
              <a:ext uri="{FF2B5EF4-FFF2-40B4-BE49-F238E27FC236}">
                <a16:creationId xmlns:a16="http://schemas.microsoft.com/office/drawing/2014/main" xmlns="" id="{740D2592-714B-4B3E-8247-2CF252F15A89}"/>
              </a:ext>
            </a:extLst>
          </p:cNvPr>
          <p:cNvSpPr txBox="1"/>
          <p:nvPr/>
        </p:nvSpPr>
        <p:spPr>
          <a:xfrm>
            <a:off x="3969108" y="9346615"/>
            <a:ext cx="532518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Cocina</a:t>
            </a:r>
          </a:p>
        </p:txBody>
      </p:sp>
      <p:sp>
        <p:nvSpPr>
          <p:cNvPr id="296" name="Rectángulo: esquinas redondeadas 180">
            <a:extLst>
              <a:ext uri="{FF2B5EF4-FFF2-40B4-BE49-F238E27FC236}">
                <a16:creationId xmlns:a16="http://schemas.microsoft.com/office/drawing/2014/main" xmlns="" id="{E8520FA3-BB62-4EA3-87B8-0190ABDCC542}"/>
              </a:ext>
            </a:extLst>
          </p:cNvPr>
          <p:cNvSpPr/>
          <p:nvPr/>
        </p:nvSpPr>
        <p:spPr>
          <a:xfrm>
            <a:off x="5130396" y="9021274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8" name="Rectángulo: esquinas superiores redondeadas 182">
            <a:extLst>
              <a:ext uri="{FF2B5EF4-FFF2-40B4-BE49-F238E27FC236}">
                <a16:creationId xmlns:a16="http://schemas.microsoft.com/office/drawing/2014/main" xmlns="" id="{94C0EED7-16BE-465F-B645-3D2D2E5CAD20}"/>
              </a:ext>
            </a:extLst>
          </p:cNvPr>
          <p:cNvSpPr/>
          <p:nvPr/>
        </p:nvSpPr>
        <p:spPr>
          <a:xfrm>
            <a:off x="5130397" y="9021274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7" name="CuadroTexto 181">
            <a:extLst>
              <a:ext uri="{FF2B5EF4-FFF2-40B4-BE49-F238E27FC236}">
                <a16:creationId xmlns:a16="http://schemas.microsoft.com/office/drawing/2014/main" xmlns="" id="{1E91DF6C-842E-4A32-A28B-75264BEFC09F}"/>
              </a:ext>
            </a:extLst>
          </p:cNvPr>
          <p:cNvSpPr txBox="1"/>
          <p:nvPr/>
        </p:nvSpPr>
        <p:spPr>
          <a:xfrm>
            <a:off x="5600907" y="9335609"/>
            <a:ext cx="580608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Puertas</a:t>
            </a:r>
          </a:p>
        </p:txBody>
      </p:sp>
      <p:grpSp>
        <p:nvGrpSpPr>
          <p:cNvPr id="300" name="button">
            <a:extLst>
              <a:ext uri="{FF2B5EF4-FFF2-40B4-BE49-F238E27FC236}">
                <a16:creationId xmlns:a16="http://schemas.microsoft.com/office/drawing/2014/main" xmlns="" id="{1F9AD0A7-C26B-4E76-9F9F-FA094ECA25A0}"/>
              </a:ext>
            </a:extLst>
          </p:cNvPr>
          <p:cNvGrpSpPr/>
          <p:nvPr/>
        </p:nvGrpSpPr>
        <p:grpSpPr>
          <a:xfrm>
            <a:off x="5519124" y="9746938"/>
            <a:ext cx="744175" cy="230832"/>
            <a:chOff x="561975" y="6398986"/>
            <a:chExt cx="744175" cy="230832"/>
          </a:xfrm>
        </p:grpSpPr>
        <p:sp>
          <p:nvSpPr>
            <p:cNvPr id="301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02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03" name="Imagen 187">
              <a:extLst>
                <a:ext uri="{FF2B5EF4-FFF2-40B4-BE49-F238E27FC236}">
                  <a16:creationId xmlns:a16="http://schemas.microsoft.com/office/drawing/2014/main" xmlns="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1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sp>
        <p:nvSpPr>
          <p:cNvPr id="305" name="Rectángulo: esquinas redondeadas 153">
            <a:extLst>
              <a:ext uri="{FF2B5EF4-FFF2-40B4-BE49-F238E27FC236}">
                <a16:creationId xmlns:a16="http://schemas.microsoft.com/office/drawing/2014/main" xmlns="" id="{CEF7D542-0C0E-4213-B85D-DB2A011C5D05}"/>
              </a:ext>
            </a:extLst>
          </p:cNvPr>
          <p:cNvSpPr/>
          <p:nvPr/>
        </p:nvSpPr>
        <p:spPr>
          <a:xfrm>
            <a:off x="192154" y="9021274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7" name="Rectángulo: esquinas superiores redondeadas 155">
            <a:extLst>
              <a:ext uri="{FF2B5EF4-FFF2-40B4-BE49-F238E27FC236}">
                <a16:creationId xmlns:a16="http://schemas.microsoft.com/office/drawing/2014/main" xmlns="" id="{DF5C3F99-F99C-4626-8EA2-6C72A5C4E9EB}"/>
              </a:ext>
            </a:extLst>
          </p:cNvPr>
          <p:cNvSpPr/>
          <p:nvPr/>
        </p:nvSpPr>
        <p:spPr>
          <a:xfrm>
            <a:off x="192155" y="9021274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6" name="CuadroTexto 154">
            <a:extLst>
              <a:ext uri="{FF2B5EF4-FFF2-40B4-BE49-F238E27FC236}">
                <a16:creationId xmlns:a16="http://schemas.microsoft.com/office/drawing/2014/main" xmlns="" id="{EF1D722E-CB8E-4468-A2AC-A41FE5DEB6D8}"/>
              </a:ext>
            </a:extLst>
          </p:cNvPr>
          <p:cNvSpPr txBox="1"/>
          <p:nvPr/>
        </p:nvSpPr>
        <p:spPr>
          <a:xfrm>
            <a:off x="617781" y="9335609"/>
            <a:ext cx="670376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Ventanas</a:t>
            </a:r>
          </a:p>
        </p:txBody>
      </p:sp>
      <p:grpSp>
        <p:nvGrpSpPr>
          <p:cNvPr id="313" name="button">
            <a:extLst>
              <a:ext uri="{FF2B5EF4-FFF2-40B4-BE49-F238E27FC236}">
                <a16:creationId xmlns:a16="http://schemas.microsoft.com/office/drawing/2014/main" xmlns="" id="{1F9AD0A7-C26B-4E76-9F9F-FA094ECA25A0}"/>
              </a:ext>
            </a:extLst>
          </p:cNvPr>
          <p:cNvGrpSpPr/>
          <p:nvPr/>
        </p:nvGrpSpPr>
        <p:grpSpPr>
          <a:xfrm>
            <a:off x="3863280" y="9739522"/>
            <a:ext cx="744175" cy="230832"/>
            <a:chOff x="561975" y="6398986"/>
            <a:chExt cx="744175" cy="230832"/>
          </a:xfrm>
        </p:grpSpPr>
        <p:sp>
          <p:nvSpPr>
            <p:cNvPr id="314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5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16" name="Imagen 187">
              <a:extLst>
                <a:ext uri="{FF2B5EF4-FFF2-40B4-BE49-F238E27FC236}">
                  <a16:creationId xmlns:a16="http://schemas.microsoft.com/office/drawing/2014/main" xmlns="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1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grpSp>
        <p:nvGrpSpPr>
          <p:cNvPr id="317" name="button">
            <a:extLst>
              <a:ext uri="{FF2B5EF4-FFF2-40B4-BE49-F238E27FC236}">
                <a16:creationId xmlns:a16="http://schemas.microsoft.com/office/drawing/2014/main" xmlns="" id="{1F9AD0A7-C26B-4E76-9F9F-FA094ECA25A0}"/>
              </a:ext>
            </a:extLst>
          </p:cNvPr>
          <p:cNvGrpSpPr/>
          <p:nvPr/>
        </p:nvGrpSpPr>
        <p:grpSpPr>
          <a:xfrm>
            <a:off x="2207437" y="9700039"/>
            <a:ext cx="744175" cy="230832"/>
            <a:chOff x="561975" y="6398986"/>
            <a:chExt cx="744175" cy="230832"/>
          </a:xfrm>
        </p:grpSpPr>
        <p:sp>
          <p:nvSpPr>
            <p:cNvPr id="318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9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20" name="Imagen 187">
              <a:extLst>
                <a:ext uri="{FF2B5EF4-FFF2-40B4-BE49-F238E27FC236}">
                  <a16:creationId xmlns:a16="http://schemas.microsoft.com/office/drawing/2014/main" xmlns="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1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grpSp>
        <p:nvGrpSpPr>
          <p:cNvPr id="321" name="button">
            <a:extLst>
              <a:ext uri="{FF2B5EF4-FFF2-40B4-BE49-F238E27FC236}">
                <a16:creationId xmlns:a16="http://schemas.microsoft.com/office/drawing/2014/main" xmlns="" id="{1F9AD0A7-C26B-4E76-9F9F-FA094ECA25A0}"/>
              </a:ext>
            </a:extLst>
          </p:cNvPr>
          <p:cNvGrpSpPr/>
          <p:nvPr/>
        </p:nvGrpSpPr>
        <p:grpSpPr>
          <a:xfrm>
            <a:off x="580882" y="9727568"/>
            <a:ext cx="744175" cy="230832"/>
            <a:chOff x="561975" y="6398986"/>
            <a:chExt cx="744175" cy="230832"/>
          </a:xfrm>
        </p:grpSpPr>
        <p:sp>
          <p:nvSpPr>
            <p:cNvPr id="322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23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24" name="Imagen 187">
              <a:extLst>
                <a:ext uri="{FF2B5EF4-FFF2-40B4-BE49-F238E27FC236}">
                  <a16:creationId xmlns:a16="http://schemas.microsoft.com/office/drawing/2014/main" xmlns="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1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sp>
        <p:nvSpPr>
          <p:cNvPr id="325" name="Titulo">
            <a:extLst>
              <a:ext uri="{FF2B5EF4-FFF2-40B4-BE49-F238E27FC236}">
                <a16:creationId xmlns:a16="http://schemas.microsoft.com/office/drawing/2014/main" xmlns="" id="{A0B3A2D6-9976-456B-8260-62FB589DF6C3}"/>
              </a:ext>
            </a:extLst>
          </p:cNvPr>
          <p:cNvSpPr txBox="1"/>
          <p:nvPr/>
        </p:nvSpPr>
        <p:spPr>
          <a:xfrm>
            <a:off x="189627" y="8494761"/>
            <a:ext cx="12828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>
                <a:solidFill>
                  <a:schemeClr val="accent2">
                    <a:lumMod val="50000"/>
                  </a:schemeClr>
                </a:solidFill>
              </a:rPr>
              <a:t>Mas categorías</a:t>
            </a:r>
          </a:p>
        </p:txBody>
      </p:sp>
      <p:cxnSp>
        <p:nvCxnSpPr>
          <p:cNvPr id="326" name="Conector recto 1031">
            <a:extLst>
              <a:ext uri="{FF2B5EF4-FFF2-40B4-BE49-F238E27FC236}">
                <a16:creationId xmlns:a16="http://schemas.microsoft.com/office/drawing/2014/main" xmlns="" id="{2D139BAC-ADC2-4C29-A509-1983E15D4E66}"/>
              </a:ext>
            </a:extLst>
          </p:cNvPr>
          <p:cNvCxnSpPr/>
          <p:nvPr/>
        </p:nvCxnSpPr>
        <p:spPr>
          <a:xfrm>
            <a:off x="57632" y="8830596"/>
            <a:ext cx="6686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5" name="Rectángulo: esquinas superiores redondeadas 164">
            <a:extLst>
              <a:ext uri="{FF2B5EF4-FFF2-40B4-BE49-F238E27FC236}">
                <a16:creationId xmlns:a16="http://schemas.microsoft.com/office/drawing/2014/main" xmlns="" id="{C53DAC67-9F5B-49D5-8017-239A6CDF0E36}"/>
              </a:ext>
            </a:extLst>
          </p:cNvPr>
          <p:cNvSpPr/>
          <p:nvPr/>
        </p:nvSpPr>
        <p:spPr>
          <a:xfrm>
            <a:off x="255102" y="1931421"/>
            <a:ext cx="518736" cy="39328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129" t="-2749" r="-3674" b="-85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03" name="Rectángulo: esquinas superiores redondeadas 155">
            <a:extLst>
              <a:ext uri="{FF2B5EF4-FFF2-40B4-BE49-F238E27FC236}">
                <a16:creationId xmlns:a16="http://schemas.microsoft.com/office/drawing/2014/main" xmlns="" id="{DF5C3F99-F99C-4626-8EA2-6C72A5C4E9EB}"/>
              </a:ext>
            </a:extLst>
          </p:cNvPr>
          <p:cNvSpPr/>
          <p:nvPr/>
        </p:nvSpPr>
        <p:spPr>
          <a:xfrm>
            <a:off x="255102" y="2446489"/>
            <a:ext cx="518736" cy="39328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04" name="Rectángulo: esquinas superiores redondeadas 138">
            <a:extLst>
              <a:ext uri="{FF2B5EF4-FFF2-40B4-BE49-F238E27FC236}">
                <a16:creationId xmlns:a16="http://schemas.microsoft.com/office/drawing/2014/main" xmlns="" id="{C156ADBF-63CC-48F6-B539-CDD6EB2A67C9}"/>
              </a:ext>
            </a:extLst>
          </p:cNvPr>
          <p:cNvSpPr/>
          <p:nvPr/>
        </p:nvSpPr>
        <p:spPr>
          <a:xfrm>
            <a:off x="255102" y="2961557"/>
            <a:ext cx="518736" cy="39328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890" t="-78950" r="-16722" b="-5918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05" name="Rectángulo: esquinas superiores redondeadas 182">
            <a:extLst>
              <a:ext uri="{FF2B5EF4-FFF2-40B4-BE49-F238E27FC236}">
                <a16:creationId xmlns:a16="http://schemas.microsoft.com/office/drawing/2014/main" xmlns="" id="{94C0EED7-16BE-465F-B645-3D2D2E5CAD20}"/>
              </a:ext>
            </a:extLst>
          </p:cNvPr>
          <p:cNvSpPr/>
          <p:nvPr/>
        </p:nvSpPr>
        <p:spPr>
          <a:xfrm>
            <a:off x="255102" y="3476625"/>
            <a:ext cx="523471" cy="39687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3" name="Titulo">
            <a:extLst>
              <a:ext uri="{FF2B5EF4-FFF2-40B4-BE49-F238E27FC236}">
                <a16:creationId xmlns:a16="http://schemas.microsoft.com/office/drawing/2014/main" xmlns="" id="{41494590-E6D7-4983-A7D0-E0DBB7C5D61D}"/>
              </a:ext>
            </a:extLst>
          </p:cNvPr>
          <p:cNvSpPr txBox="1"/>
          <p:nvPr/>
        </p:nvSpPr>
        <p:spPr>
          <a:xfrm>
            <a:off x="148569" y="4734338"/>
            <a:ext cx="113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Características:</a:t>
            </a:r>
          </a:p>
        </p:txBody>
      </p: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xmlns="" id="{9670ED98-5010-4332-87A5-58B20F07F7C0}"/>
              </a:ext>
            </a:extLst>
          </p:cNvPr>
          <p:cNvCxnSpPr>
            <a:cxnSpLocks/>
          </p:cNvCxnSpPr>
          <p:nvPr/>
        </p:nvCxnSpPr>
        <p:spPr>
          <a:xfrm>
            <a:off x="72684" y="5021036"/>
            <a:ext cx="41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" name="CuadroTexto 104">
            <a:extLst>
              <a:ext uri="{FF2B5EF4-FFF2-40B4-BE49-F238E27FC236}">
                <a16:creationId xmlns:a16="http://schemas.microsoft.com/office/drawing/2014/main" xmlns="" id="{7BA4C498-EA30-47E3-9582-CFFAC35802D6}"/>
              </a:ext>
            </a:extLst>
          </p:cNvPr>
          <p:cNvSpPr txBox="1"/>
          <p:nvPr/>
        </p:nvSpPr>
        <p:spPr>
          <a:xfrm>
            <a:off x="148569" y="5537198"/>
            <a:ext cx="7324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Puertas</a:t>
            </a:r>
          </a:p>
        </p:txBody>
      </p:sp>
      <p:sp>
        <p:nvSpPr>
          <p:cNvPr id="106" name="CuadroTexto 105">
            <a:extLst>
              <a:ext uri="{FF2B5EF4-FFF2-40B4-BE49-F238E27FC236}">
                <a16:creationId xmlns:a16="http://schemas.microsoft.com/office/drawing/2014/main" xmlns="" id="{98918665-F980-4C55-ADEE-82E03DD7D555}"/>
              </a:ext>
            </a:extLst>
          </p:cNvPr>
          <p:cNvSpPr txBox="1"/>
          <p:nvPr/>
        </p:nvSpPr>
        <p:spPr>
          <a:xfrm>
            <a:off x="148569" y="5720506"/>
            <a:ext cx="2776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/>
              <a:t>Los muebles a medida son piezas únicas creadas para un interior en concreto. </a:t>
            </a:r>
          </a:p>
        </p:txBody>
      </p:sp>
      <p:sp>
        <p:nvSpPr>
          <p:cNvPr id="107" name="Titulo">
            <a:extLst>
              <a:ext uri="{FF2B5EF4-FFF2-40B4-BE49-F238E27FC236}">
                <a16:creationId xmlns:a16="http://schemas.microsoft.com/office/drawing/2014/main" xmlns="" id="{F22A6D60-ED4D-4E06-9AD9-03A74E9B55DA}"/>
              </a:ext>
            </a:extLst>
          </p:cNvPr>
          <p:cNvSpPr txBox="1"/>
          <p:nvPr/>
        </p:nvSpPr>
        <p:spPr>
          <a:xfrm>
            <a:off x="148571" y="5092279"/>
            <a:ext cx="29033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 producto es el más vendido significa que mucha gente lo está comprando y por lo tanto se percibe como un producto fiable.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9A0D51CF-0A32-479C-9E0B-0F8AF91CD833}"/>
              </a:ext>
            </a:extLst>
          </p:cNvPr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xmlns="" r:id="rId23"/>
              </a:ext>
            </a:extLst>
          </a:blip>
          <a:srcRect l="8822" t="23685" r="52690" b="25643"/>
          <a:stretch/>
        </p:blipFill>
        <p:spPr>
          <a:xfrm>
            <a:off x="1131832" y="6569746"/>
            <a:ext cx="1105630" cy="325523"/>
          </a:xfrm>
          <a:prstGeom prst="rect">
            <a:avLst/>
          </a:prstGeom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xmlns="" id="{FE0C2CB5-90EC-42FC-8B3C-71D0128D523C}"/>
              </a:ext>
            </a:extLst>
          </p:cNvPr>
          <p:cNvGrpSpPr/>
          <p:nvPr/>
        </p:nvGrpSpPr>
        <p:grpSpPr>
          <a:xfrm>
            <a:off x="148569" y="6550091"/>
            <a:ext cx="828693" cy="575795"/>
            <a:chOff x="3894830" y="3627647"/>
            <a:chExt cx="828693" cy="575795"/>
          </a:xfrm>
        </p:grpSpPr>
        <p:pic>
          <p:nvPicPr>
            <p:cNvPr id="102" name="Imagen 101">
              <a:extLst>
                <a:ext uri="{FF2B5EF4-FFF2-40B4-BE49-F238E27FC236}">
                  <a16:creationId xmlns:a16="http://schemas.microsoft.com/office/drawing/2014/main" xmlns="" id="{05106EBB-EEF2-491B-8095-436826A334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xmlns="" r:id="rId23"/>
                </a:ext>
              </a:extLst>
            </a:blip>
            <a:srcRect l="75704" t="17578" r="9369" b="18825"/>
            <a:stretch/>
          </p:blipFill>
          <p:spPr>
            <a:xfrm>
              <a:off x="4150942" y="3627647"/>
              <a:ext cx="316468" cy="301537"/>
            </a:xfrm>
            <a:prstGeom prst="rect">
              <a:avLst/>
            </a:prstGeom>
          </p:spPr>
        </p:pic>
        <p:sp>
          <p:nvSpPr>
            <p:cNvPr id="111" name="CuadroTexto 110">
              <a:extLst>
                <a:ext uri="{FF2B5EF4-FFF2-40B4-BE49-F238E27FC236}">
                  <a16:creationId xmlns:a16="http://schemas.microsoft.com/office/drawing/2014/main" xmlns="" id="{D944E08A-E44B-45EA-B60F-E754CAF2D3DD}"/>
                </a:ext>
              </a:extLst>
            </p:cNvPr>
            <p:cNvSpPr txBox="1"/>
            <p:nvPr/>
          </p:nvSpPr>
          <p:spPr>
            <a:xfrm>
              <a:off x="3894830" y="3926443"/>
              <a:ext cx="8286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Transferencia bancaria</a:t>
              </a:r>
              <a:endParaRPr lang="es-AR" sz="105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17" name="Titulo">
            <a:extLst>
              <a:ext uri="{FF2B5EF4-FFF2-40B4-BE49-F238E27FC236}">
                <a16:creationId xmlns:a16="http://schemas.microsoft.com/office/drawing/2014/main" xmlns="" id="{B4AB146B-9AE3-4880-9617-460DB925B954}"/>
              </a:ext>
            </a:extLst>
          </p:cNvPr>
          <p:cNvSpPr txBox="1"/>
          <p:nvPr/>
        </p:nvSpPr>
        <p:spPr>
          <a:xfrm>
            <a:off x="133517" y="6139594"/>
            <a:ext cx="12238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Medios de Pago:</a:t>
            </a:r>
          </a:p>
        </p:txBody>
      </p:sp>
      <p:cxnSp>
        <p:nvCxnSpPr>
          <p:cNvPr id="119" name="Conector recto 118">
            <a:extLst>
              <a:ext uri="{FF2B5EF4-FFF2-40B4-BE49-F238E27FC236}">
                <a16:creationId xmlns:a16="http://schemas.microsoft.com/office/drawing/2014/main" xmlns="" id="{9A206B41-0D97-4134-B150-B7EA73262F99}"/>
              </a:ext>
            </a:extLst>
          </p:cNvPr>
          <p:cNvCxnSpPr>
            <a:cxnSpLocks/>
          </p:cNvCxnSpPr>
          <p:nvPr/>
        </p:nvCxnSpPr>
        <p:spPr>
          <a:xfrm>
            <a:off x="57632" y="6426292"/>
            <a:ext cx="41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xmlns="" id="{845E13A8-C406-4F2C-A560-B0472EBA73BE}"/>
              </a:ext>
            </a:extLst>
          </p:cNvPr>
          <p:cNvSpPr/>
          <p:nvPr/>
        </p:nvSpPr>
        <p:spPr>
          <a:xfrm>
            <a:off x="4369232" y="1895745"/>
            <a:ext cx="2233666" cy="2662298"/>
          </a:xfrm>
          <a:prstGeom prst="roundRect">
            <a:avLst>
              <a:gd name="adj" fmla="val 1542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xmlns="" id="{BE252EC3-4706-452C-83E5-34F2E4CBBEA1}"/>
              </a:ext>
            </a:extLst>
          </p:cNvPr>
          <p:cNvSpPr txBox="1"/>
          <p:nvPr/>
        </p:nvSpPr>
        <p:spPr>
          <a:xfrm>
            <a:off x="4386107" y="2225219"/>
            <a:ext cx="2078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900" dirty="0"/>
              <a:t>Los muebles a medida son piezas únicas creadas para un interior en concreto. </a:t>
            </a:r>
          </a:p>
        </p:txBody>
      </p:sp>
      <p:grpSp>
        <p:nvGrpSpPr>
          <p:cNvPr id="23" name="button">
            <a:extLst>
              <a:ext uri="{FF2B5EF4-FFF2-40B4-BE49-F238E27FC236}">
                <a16:creationId xmlns:a16="http://schemas.microsoft.com/office/drawing/2014/main" xmlns="" id="{E45F55A1-C937-4F96-9D24-B7B0067ED005}"/>
              </a:ext>
            </a:extLst>
          </p:cNvPr>
          <p:cNvGrpSpPr/>
          <p:nvPr/>
        </p:nvGrpSpPr>
        <p:grpSpPr>
          <a:xfrm>
            <a:off x="4421673" y="3862338"/>
            <a:ext cx="2124075" cy="252000"/>
            <a:chOff x="3768894" y="3992239"/>
            <a:chExt cx="2124075" cy="252000"/>
          </a:xfrm>
        </p:grpSpPr>
        <p:sp>
          <p:nvSpPr>
            <p:cNvPr id="186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3768894" y="3992239"/>
              <a:ext cx="2124075" cy="252000"/>
            </a:xfrm>
            <a:prstGeom prst="roundRect">
              <a:avLst/>
            </a:prstGeom>
            <a:solidFill>
              <a:schemeClr val="accent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87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4162318" y="4002823"/>
              <a:ext cx="133722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Consultar por WhatsApp</a:t>
              </a:r>
            </a:p>
          </p:txBody>
        </p:sp>
      </p:grpSp>
      <p:grpSp>
        <p:nvGrpSpPr>
          <p:cNvPr id="24" name="button">
            <a:extLst>
              <a:ext uri="{FF2B5EF4-FFF2-40B4-BE49-F238E27FC236}">
                <a16:creationId xmlns:a16="http://schemas.microsoft.com/office/drawing/2014/main" xmlns="" id="{21CB2EEC-F70F-4687-8EAD-38E795921750}"/>
              </a:ext>
            </a:extLst>
          </p:cNvPr>
          <p:cNvGrpSpPr/>
          <p:nvPr/>
        </p:nvGrpSpPr>
        <p:grpSpPr>
          <a:xfrm>
            <a:off x="4421673" y="4150364"/>
            <a:ext cx="2124075" cy="252000"/>
            <a:chOff x="4873703" y="4429166"/>
            <a:chExt cx="2124075" cy="252000"/>
          </a:xfrm>
        </p:grpSpPr>
        <p:sp>
          <p:nvSpPr>
            <p:cNvPr id="190" name="Rectángulo: esquinas redondeadas 185">
              <a:extLst>
                <a:ext uri="{FF2B5EF4-FFF2-40B4-BE49-F238E27FC236}">
                  <a16:creationId xmlns:a16="http://schemas.microsoft.com/office/drawing/2014/main" xmlns="" id="{C54DDE4C-39C0-4C06-9547-8A12583F40B3}"/>
                </a:ext>
              </a:extLst>
            </p:cNvPr>
            <p:cNvSpPr/>
            <p:nvPr/>
          </p:nvSpPr>
          <p:spPr>
            <a:xfrm>
              <a:off x="4873703" y="4429166"/>
              <a:ext cx="2124075" cy="252000"/>
            </a:xfrm>
            <a:prstGeom prst="roundRect">
              <a:avLst/>
            </a:prstGeom>
            <a:solidFill>
              <a:srgbClr val="0070C0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91" name="CuadroTexto 186">
              <a:extLst>
                <a:ext uri="{FF2B5EF4-FFF2-40B4-BE49-F238E27FC236}">
                  <a16:creationId xmlns:a16="http://schemas.microsoft.com/office/drawing/2014/main" xmlns="" id="{D32167C6-0A85-4885-9F4B-6926729BE521}"/>
                </a:ext>
              </a:extLst>
            </p:cNvPr>
            <p:cNvSpPr txBox="1"/>
            <p:nvPr/>
          </p:nvSpPr>
          <p:spPr>
            <a:xfrm>
              <a:off x="5735147" y="4435760"/>
              <a:ext cx="48923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Volver</a:t>
              </a:r>
            </a:p>
          </p:txBody>
        </p:sp>
        <p:sp>
          <p:nvSpPr>
            <p:cNvPr id="2" name="1 Flecha izquierda"/>
            <p:cNvSpPr/>
            <p:nvPr/>
          </p:nvSpPr>
          <p:spPr>
            <a:xfrm>
              <a:off x="5642913" y="4515860"/>
              <a:ext cx="113410" cy="70632"/>
            </a:xfrm>
            <a:prstGeom prst="leftArrow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47932BA8-CAA1-4E7D-8761-66D3C49976A8}"/>
              </a:ext>
            </a:extLst>
          </p:cNvPr>
          <p:cNvSpPr/>
          <p:nvPr/>
        </p:nvSpPr>
        <p:spPr>
          <a:xfrm>
            <a:off x="4375019" y="1951358"/>
            <a:ext cx="2192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1200" dirty="0">
                <a:solidFill>
                  <a:schemeClr val="bg2">
                    <a:lumMod val="75000"/>
                  </a:schemeClr>
                </a:solidFill>
              </a:rPr>
              <a:t>Articulo #036 - Puerta Laqueada</a:t>
            </a:r>
          </a:p>
        </p:txBody>
      </p:sp>
      <p:sp>
        <p:nvSpPr>
          <p:cNvPr id="116" name="Rectángulo 115">
            <a:extLst>
              <a:ext uri="{FF2B5EF4-FFF2-40B4-BE49-F238E27FC236}">
                <a16:creationId xmlns:a16="http://schemas.microsoft.com/office/drawing/2014/main" xmlns="" id="{67C7B9CA-BEA2-4E26-873A-34CCC6A8127C}"/>
              </a:ext>
            </a:extLst>
          </p:cNvPr>
          <p:cNvSpPr/>
          <p:nvPr/>
        </p:nvSpPr>
        <p:spPr>
          <a:xfrm>
            <a:off x="4386106" y="2569636"/>
            <a:ext cx="12474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$9659</a:t>
            </a:r>
            <a:r>
              <a:rPr lang="es-A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AR" sz="900" dirty="0">
                <a:solidFill>
                  <a:schemeClr val="bg2">
                    <a:lumMod val="50000"/>
                  </a:schemeClr>
                </a:solidFill>
              </a:rPr>
              <a:t>p/unidad</a:t>
            </a:r>
            <a:endParaRPr lang="es-AR" sz="16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1" name="CuadroTexto 120">
            <a:extLst>
              <a:ext uri="{FF2B5EF4-FFF2-40B4-BE49-F238E27FC236}">
                <a16:creationId xmlns:a16="http://schemas.microsoft.com/office/drawing/2014/main" xmlns="" id="{88CB967B-A965-4D4F-946D-C9A96D5506BC}"/>
              </a:ext>
            </a:extLst>
          </p:cNvPr>
          <p:cNvSpPr txBox="1"/>
          <p:nvPr/>
        </p:nvSpPr>
        <p:spPr>
          <a:xfrm>
            <a:off x="4380264" y="2897689"/>
            <a:ext cx="2226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900" dirty="0"/>
              <a:t>Opciones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xmlns="" id="{025FE53B-3BB4-411E-9666-0D7BB22A6472}"/>
              </a:ext>
            </a:extLst>
          </p:cNvPr>
          <p:cNvSpPr/>
          <p:nvPr/>
        </p:nvSpPr>
        <p:spPr>
          <a:xfrm>
            <a:off x="4492572" y="3135569"/>
            <a:ext cx="182863" cy="1828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2" name="Rectángulo 121">
            <a:extLst>
              <a:ext uri="{FF2B5EF4-FFF2-40B4-BE49-F238E27FC236}">
                <a16:creationId xmlns:a16="http://schemas.microsoft.com/office/drawing/2014/main" xmlns="" id="{826A49A9-6F94-4931-B90A-619BCF1228A0}"/>
              </a:ext>
            </a:extLst>
          </p:cNvPr>
          <p:cNvSpPr/>
          <p:nvPr/>
        </p:nvSpPr>
        <p:spPr>
          <a:xfrm>
            <a:off x="4796413" y="3135569"/>
            <a:ext cx="182863" cy="18286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3" name="Rectángulo 122">
            <a:extLst>
              <a:ext uri="{FF2B5EF4-FFF2-40B4-BE49-F238E27FC236}">
                <a16:creationId xmlns:a16="http://schemas.microsoft.com/office/drawing/2014/main" xmlns="" id="{637E24C8-3D2F-4BFE-8A86-390CB747D0A2}"/>
              </a:ext>
            </a:extLst>
          </p:cNvPr>
          <p:cNvSpPr/>
          <p:nvPr/>
        </p:nvSpPr>
        <p:spPr>
          <a:xfrm>
            <a:off x="5100254" y="3135569"/>
            <a:ext cx="182863" cy="18286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4" name="Rectángulo 123">
            <a:extLst>
              <a:ext uri="{FF2B5EF4-FFF2-40B4-BE49-F238E27FC236}">
                <a16:creationId xmlns:a16="http://schemas.microsoft.com/office/drawing/2014/main" xmlns="" id="{73F0F8A0-43CD-4547-AFD8-69F58389B368}"/>
              </a:ext>
            </a:extLst>
          </p:cNvPr>
          <p:cNvSpPr/>
          <p:nvPr/>
        </p:nvSpPr>
        <p:spPr>
          <a:xfrm>
            <a:off x="5404094" y="3135569"/>
            <a:ext cx="182863" cy="18286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6" name="Rectángulo: esquinas superiores redondeadas 155">
            <a:extLst>
              <a:ext uri="{FF2B5EF4-FFF2-40B4-BE49-F238E27FC236}">
                <a16:creationId xmlns:a16="http://schemas.microsoft.com/office/drawing/2014/main" xmlns="" id="{5077CC07-7927-40CF-885C-B7C0D43DDE2E}"/>
              </a:ext>
            </a:extLst>
          </p:cNvPr>
          <p:cNvSpPr/>
          <p:nvPr/>
        </p:nvSpPr>
        <p:spPr>
          <a:xfrm>
            <a:off x="267919" y="3957670"/>
            <a:ext cx="518736" cy="39328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3" name="Titulo">
            <a:extLst>
              <a:ext uri="{FF2B5EF4-FFF2-40B4-BE49-F238E27FC236}">
                <a16:creationId xmlns:a16="http://schemas.microsoft.com/office/drawing/2014/main" xmlns="" id="{0164BEF7-651B-4911-A055-1257C5F2CDF9}"/>
              </a:ext>
            </a:extLst>
          </p:cNvPr>
          <p:cNvSpPr txBox="1"/>
          <p:nvPr/>
        </p:nvSpPr>
        <p:spPr>
          <a:xfrm>
            <a:off x="140391" y="7250662"/>
            <a:ext cx="6261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Envíos: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xmlns="" id="{585F1EDC-BE08-40B5-A0CC-7A588B383EE2}"/>
              </a:ext>
            </a:extLst>
          </p:cNvPr>
          <p:cNvCxnSpPr>
            <a:cxnSpLocks/>
          </p:cNvCxnSpPr>
          <p:nvPr/>
        </p:nvCxnSpPr>
        <p:spPr>
          <a:xfrm>
            <a:off x="64506" y="7537360"/>
            <a:ext cx="41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xmlns="" id="{75790CBB-6A3F-4BF0-9024-D39120997F8C}"/>
              </a:ext>
            </a:extLst>
          </p:cNvPr>
          <p:cNvSpPr txBox="1"/>
          <p:nvPr/>
        </p:nvSpPr>
        <p:spPr>
          <a:xfrm>
            <a:off x="125570" y="7828985"/>
            <a:ext cx="58624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/>
              <a:t>Retiro en sucursal.  </a:t>
            </a:r>
          </a:p>
        </p:txBody>
      </p:sp>
      <p:sp>
        <p:nvSpPr>
          <p:cNvPr id="136" name="Titulo">
            <a:extLst>
              <a:ext uri="{FF2B5EF4-FFF2-40B4-BE49-F238E27FC236}">
                <a16:creationId xmlns:a16="http://schemas.microsoft.com/office/drawing/2014/main" xmlns="" id="{6E5AE117-349C-4C8D-8160-CE4EF203059C}"/>
              </a:ext>
            </a:extLst>
          </p:cNvPr>
          <p:cNvSpPr txBox="1"/>
          <p:nvPr/>
        </p:nvSpPr>
        <p:spPr>
          <a:xfrm>
            <a:off x="125572" y="7613167"/>
            <a:ext cx="63387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Acordar con el vendedor</a:t>
            </a:r>
          </a:p>
        </p:txBody>
      </p:sp>
      <p:sp>
        <p:nvSpPr>
          <p:cNvPr id="140" name="Rectángulo: esquinas redondeadas 139">
            <a:extLst>
              <a:ext uri="{FF2B5EF4-FFF2-40B4-BE49-F238E27FC236}">
                <a16:creationId xmlns:a16="http://schemas.microsoft.com/office/drawing/2014/main" xmlns="" id="{089F9F67-CA19-41F9-A087-8F7F1E38B51E}"/>
              </a:ext>
            </a:extLst>
          </p:cNvPr>
          <p:cNvSpPr/>
          <p:nvPr/>
        </p:nvSpPr>
        <p:spPr>
          <a:xfrm>
            <a:off x="4366815" y="4679935"/>
            <a:ext cx="2233666" cy="3716424"/>
          </a:xfrm>
          <a:prstGeom prst="roundRect">
            <a:avLst>
              <a:gd name="adj" fmla="val 1542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53" name="Titulo">
            <a:extLst>
              <a:ext uri="{FF2B5EF4-FFF2-40B4-BE49-F238E27FC236}">
                <a16:creationId xmlns:a16="http://schemas.microsoft.com/office/drawing/2014/main" xmlns="" id="{3C199CC1-DAB0-4BF4-AD9D-B71196F117B8}"/>
              </a:ext>
            </a:extLst>
          </p:cNvPr>
          <p:cNvSpPr txBox="1"/>
          <p:nvPr/>
        </p:nvSpPr>
        <p:spPr>
          <a:xfrm>
            <a:off x="4456326" y="4748720"/>
            <a:ext cx="1530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Preguntas Frecuentes</a:t>
            </a:r>
          </a:p>
        </p:txBody>
      </p:sp>
      <p:sp>
        <p:nvSpPr>
          <p:cNvPr id="154" name="CuadroTexto 153">
            <a:extLst>
              <a:ext uri="{FF2B5EF4-FFF2-40B4-BE49-F238E27FC236}">
                <a16:creationId xmlns:a16="http://schemas.microsoft.com/office/drawing/2014/main" xmlns="" id="{B4B261D2-BD06-4539-BD53-677615A1944D}"/>
              </a:ext>
            </a:extLst>
          </p:cNvPr>
          <p:cNvSpPr txBox="1"/>
          <p:nvPr/>
        </p:nvSpPr>
        <p:spPr>
          <a:xfrm>
            <a:off x="4444314" y="5771674"/>
            <a:ext cx="21627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Puertas</a:t>
            </a:r>
          </a:p>
        </p:txBody>
      </p:sp>
      <p:sp>
        <p:nvSpPr>
          <p:cNvPr id="155" name="CuadroTexto 154">
            <a:extLst>
              <a:ext uri="{FF2B5EF4-FFF2-40B4-BE49-F238E27FC236}">
                <a16:creationId xmlns:a16="http://schemas.microsoft.com/office/drawing/2014/main" xmlns="" id="{398D6A48-2B11-4157-A518-8B815D1B6609}"/>
              </a:ext>
            </a:extLst>
          </p:cNvPr>
          <p:cNvSpPr txBox="1"/>
          <p:nvPr/>
        </p:nvSpPr>
        <p:spPr>
          <a:xfrm>
            <a:off x="4444315" y="6122622"/>
            <a:ext cx="21561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/>
              <a:t>Los muebles a medida son piezas únicas creadas para un interior en concreto. </a:t>
            </a:r>
          </a:p>
        </p:txBody>
      </p:sp>
      <p:sp>
        <p:nvSpPr>
          <p:cNvPr id="156" name="Titulo">
            <a:extLst>
              <a:ext uri="{FF2B5EF4-FFF2-40B4-BE49-F238E27FC236}">
                <a16:creationId xmlns:a16="http://schemas.microsoft.com/office/drawing/2014/main" xmlns="" id="{C6760D7A-655B-4035-BD80-62D5438D7355}"/>
              </a:ext>
            </a:extLst>
          </p:cNvPr>
          <p:cNvSpPr txBox="1"/>
          <p:nvPr/>
        </p:nvSpPr>
        <p:spPr>
          <a:xfrm>
            <a:off x="4444317" y="5098155"/>
            <a:ext cx="212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 producto es el más vendido significa que mucha gente lo está comprando y por lo tanto se percibe como un producto fiable.</a:t>
            </a:r>
          </a:p>
        </p:txBody>
      </p:sp>
      <p:sp>
        <p:nvSpPr>
          <p:cNvPr id="157" name="CuadroTexto 156">
            <a:extLst>
              <a:ext uri="{FF2B5EF4-FFF2-40B4-BE49-F238E27FC236}">
                <a16:creationId xmlns:a16="http://schemas.microsoft.com/office/drawing/2014/main" xmlns="" id="{CD71ABB1-FC6F-4B1D-9141-35C9F0EA98EA}"/>
              </a:ext>
            </a:extLst>
          </p:cNvPr>
          <p:cNvSpPr txBox="1"/>
          <p:nvPr/>
        </p:nvSpPr>
        <p:spPr>
          <a:xfrm>
            <a:off x="4388411" y="3378853"/>
            <a:ext cx="2226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900" dirty="0"/>
              <a:t>Stock: Si</a:t>
            </a:r>
          </a:p>
        </p:txBody>
      </p:sp>
    </p:spTree>
    <p:extLst>
      <p:ext uri="{BB962C8B-B14F-4D97-AF65-F5344CB8AC3E}">
        <p14:creationId xmlns:p14="http://schemas.microsoft.com/office/powerpoint/2010/main" val="10282884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3916</TotalTime>
  <Words>806</Words>
  <Application>Microsoft Office PowerPoint</Application>
  <PresentationFormat>Personalizado</PresentationFormat>
  <Paragraphs>198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3</vt:i4>
      </vt:variant>
    </vt:vector>
  </HeadingPairs>
  <TitlesOfParts>
    <vt:vector size="5" baseType="lpstr">
      <vt:lpstr>Tema de Office</vt:lpstr>
      <vt:lpstr>1_Tema de Office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Martin Orlando Quintero</dc:creator>
  <cp:lastModifiedBy>Usuario de Windows</cp:lastModifiedBy>
  <cp:revision>128</cp:revision>
  <dcterms:created xsi:type="dcterms:W3CDTF">2022-05-16T15:14:49Z</dcterms:created>
  <dcterms:modified xsi:type="dcterms:W3CDTF">2022-05-23T20:02:30Z</dcterms:modified>
</cp:coreProperties>
</file>

<file path=docProps/thumbnail.jpeg>
</file>